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7" r:id="rId6"/>
    <p:sldId id="269" r:id="rId7"/>
    <p:sldId id="272" r:id="rId8"/>
    <p:sldId id="260" r:id="rId9"/>
    <p:sldId id="275" r:id="rId10"/>
    <p:sldId id="262" r:id="rId11"/>
    <p:sldId id="263" r:id="rId12"/>
    <p:sldId id="264" r:id="rId13"/>
    <p:sldId id="265" r:id="rId14"/>
    <p:sldId id="276" r:id="rId15"/>
    <p:sldId id="266" r:id="rId16"/>
  </p:sldIdLst>
  <p:sldSz cx="12192000" cy="6858000"/>
  <p:notesSz cx="6858000" cy="9144000"/>
  <p:embeddedFontLs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Jost" pitchFamily="2" charset="77"/>
      <p:regular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3" roundtripDataSignature="AMtx7mhQ+Pg0oY5CIit9ItyPlKokn6I+s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DEF3B47-7A3B-45FB-A9BD-1AFFBE5DEEE2}">
  <a:tblStyle styleId="{ADEF3B47-7A3B-45FB-A9BD-1AFFBE5DEEE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703"/>
    <p:restoredTop sz="94619"/>
  </p:normalViewPr>
  <p:slideViewPr>
    <p:cSldViewPr snapToGrid="0" snapToObjects="1">
      <p:cViewPr>
        <p:scale>
          <a:sx n="124" d="100"/>
          <a:sy n="124" d="100"/>
        </p:scale>
        <p:origin x="816" y="7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customschemas.google.com/relationships/presentationmetadata" Target="meta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Santos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Miguel</a:t>
            </a:r>
            <a:endParaRPr/>
          </a:p>
        </p:txBody>
      </p:sp>
      <p:sp>
        <p:nvSpPr>
          <p:cNvPr id="155" name="Google Shape;15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Miguel</a:t>
            </a:r>
            <a:endParaRPr/>
          </a:p>
        </p:txBody>
      </p:sp>
      <p:sp>
        <p:nvSpPr>
          <p:cNvPr id="178" name="Google Shape;17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Karen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1" name="Google Shape;20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Karen</a:t>
            </a:r>
            <a:endParaRPr/>
          </a:p>
        </p:txBody>
      </p:sp>
      <p:sp>
        <p:nvSpPr>
          <p:cNvPr id="211" name="Google Shape;21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Karen</a:t>
            </a:r>
            <a:endParaRPr/>
          </a:p>
        </p:txBody>
      </p:sp>
      <p:sp>
        <p:nvSpPr>
          <p:cNvPr id="211" name="Google Shape;21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749964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Karen</a:t>
            </a:r>
            <a:endParaRPr dirty="0"/>
          </a:p>
        </p:txBody>
      </p:sp>
      <p:sp>
        <p:nvSpPr>
          <p:cNvPr id="221" name="Google Shape;22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Santos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Santos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Santos</a:t>
            </a:r>
            <a:endParaRPr/>
          </a:p>
        </p:txBody>
      </p:sp>
      <p:sp>
        <p:nvSpPr>
          <p:cNvPr id="110" name="Google Shape;11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Santos</a:t>
            </a:r>
            <a:endParaRPr/>
          </a:p>
        </p:txBody>
      </p:sp>
      <p:sp>
        <p:nvSpPr>
          <p:cNvPr id="110" name="Google Shape;11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629714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Santos</a:t>
            </a:r>
            <a:endParaRPr/>
          </a:p>
        </p:txBody>
      </p:sp>
      <p:sp>
        <p:nvSpPr>
          <p:cNvPr id="110" name="Google Shape;11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512387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Santos</a:t>
            </a:r>
            <a:endParaRPr/>
          </a:p>
        </p:txBody>
      </p:sp>
      <p:sp>
        <p:nvSpPr>
          <p:cNvPr id="110" name="Google Shape;11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432756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Miguel</a:t>
            </a:r>
            <a:endParaRPr/>
          </a:p>
        </p:txBody>
      </p:sp>
      <p:sp>
        <p:nvSpPr>
          <p:cNvPr id="130" name="Google Shape;13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Miguel</a:t>
            </a:r>
            <a:endParaRPr/>
          </a:p>
        </p:txBody>
      </p:sp>
      <p:sp>
        <p:nvSpPr>
          <p:cNvPr id="130" name="Google Shape;13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465736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1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" name="Google Shape;14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3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3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0" name="Google Shape;20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1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1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1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1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1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2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4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5.png"/><Relationship Id="rId9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4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5.png"/><Relationship Id="rId9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://andrei.clubcisco.ro/cursuri/f/f-sym/5master/aac-nnga/AI_neural_nets.pdf" TargetMode="External"/><Relationship Id="rId3" Type="http://schemas.openxmlformats.org/officeDocument/2006/relationships/image" Target="../media/image4.png"/><Relationship Id="rId7" Type="http://schemas.openxmlformats.org/officeDocument/2006/relationships/hyperlink" Target="https://xgboost.readthedocs.io/en/latest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sciencedirect.com/science/article/abs/pii/S037877881200151X" TargetMode="External"/><Relationship Id="rId5" Type="http://schemas.openxmlformats.org/officeDocument/2006/relationships/hyperlink" Target="https://archive.ics.uci.edu/ml/datasets/Energy+efficiency" TargetMode="External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Magmarx/PosterHeatingCoolingLoad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1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jpeg"/><Relationship Id="rId5" Type="http://schemas.openxmlformats.org/officeDocument/2006/relationships/image" Target="../media/image9.tiff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tiff"/><Relationship Id="rId5" Type="http://schemas.openxmlformats.org/officeDocument/2006/relationships/image" Target="../media/image12.tiff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10463" y="3493168"/>
            <a:ext cx="3171074" cy="121809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491636" y="1753683"/>
            <a:ext cx="5208728" cy="1374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98821" y="165432"/>
            <a:ext cx="1760000" cy="6760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2927" y="243537"/>
            <a:ext cx="2304000" cy="608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0" name="Google Shape;160;p6"/>
          <p:cNvCxnSpPr/>
          <p:nvPr/>
        </p:nvCxnSpPr>
        <p:spPr>
          <a:xfrm>
            <a:off x="0" y="969832"/>
            <a:ext cx="12192000" cy="0"/>
          </a:xfrm>
          <a:prstGeom prst="straightConnector1">
            <a:avLst/>
          </a:prstGeom>
          <a:noFill/>
          <a:ln w="12700" cap="flat" cmpd="sng">
            <a:solidFill>
              <a:srgbClr val="D0CECE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61" name="Google Shape;161;p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23455" y="2146539"/>
            <a:ext cx="2743200" cy="18721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271727" y="2158852"/>
            <a:ext cx="2743199" cy="18721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23454" y="4404829"/>
            <a:ext cx="2743199" cy="18721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6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447591" y="4379618"/>
            <a:ext cx="2743199" cy="1872195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6"/>
          <p:cNvSpPr txBox="1"/>
          <p:nvPr/>
        </p:nvSpPr>
        <p:spPr>
          <a:xfrm>
            <a:off x="705851" y="4036346"/>
            <a:ext cx="265934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262626"/>
                </a:solidFill>
                <a:latin typeface="Jost" pitchFamily="2" charset="77"/>
                <a:ea typeface="Jost" pitchFamily="2" charset="77"/>
                <a:sym typeface="Arial"/>
              </a:rPr>
              <a:t>Regresión lineal </a:t>
            </a:r>
            <a:endParaRPr sz="2400" b="1">
              <a:solidFill>
                <a:srgbClr val="262626"/>
              </a:solidFill>
              <a:latin typeface="Jost" pitchFamily="2" charset="77"/>
              <a:ea typeface="Jost" pitchFamily="2" charset="77"/>
              <a:sym typeface="Arial"/>
            </a:endParaRPr>
          </a:p>
        </p:txBody>
      </p:sp>
      <p:sp>
        <p:nvSpPr>
          <p:cNvPr id="169" name="Google Shape;169;p6"/>
          <p:cNvSpPr txBox="1"/>
          <p:nvPr/>
        </p:nvSpPr>
        <p:spPr>
          <a:xfrm>
            <a:off x="3917915" y="6283280"/>
            <a:ext cx="265934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262626"/>
                </a:solidFill>
                <a:latin typeface="Jost" pitchFamily="2" charset="77"/>
                <a:ea typeface="Jost" pitchFamily="2" charset="77"/>
                <a:sym typeface="Arial"/>
              </a:rPr>
              <a:t>Random Forest</a:t>
            </a:r>
            <a:endParaRPr sz="1800">
              <a:solidFill>
                <a:schemeClr val="dk1"/>
              </a:solidFill>
              <a:latin typeface="Jost" pitchFamily="2" charset="77"/>
              <a:ea typeface="Jost" pitchFamily="2" charset="77"/>
              <a:cs typeface="Calibri"/>
              <a:sym typeface="Calibri"/>
            </a:endParaRPr>
          </a:p>
        </p:txBody>
      </p:sp>
      <p:sp>
        <p:nvSpPr>
          <p:cNvPr id="170" name="Google Shape;170;p6"/>
          <p:cNvSpPr txBox="1"/>
          <p:nvPr/>
        </p:nvSpPr>
        <p:spPr>
          <a:xfrm>
            <a:off x="6187868" y="4090222"/>
            <a:ext cx="282559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262626"/>
                </a:solidFill>
                <a:latin typeface="Jost" pitchFamily="2" charset="77"/>
                <a:ea typeface="Jost" pitchFamily="2" charset="77"/>
                <a:sym typeface="Arial"/>
              </a:rPr>
              <a:t>Árboles de decisión</a:t>
            </a:r>
            <a:endParaRPr dirty="0">
              <a:latin typeface="Jost" pitchFamily="2" charset="77"/>
              <a:ea typeface="Jost" pitchFamily="2" charset="77"/>
            </a:endParaRPr>
          </a:p>
        </p:txBody>
      </p:sp>
      <p:sp>
        <p:nvSpPr>
          <p:cNvPr id="171" name="Google Shape;171;p6"/>
          <p:cNvSpPr txBox="1"/>
          <p:nvPr/>
        </p:nvSpPr>
        <p:spPr>
          <a:xfrm>
            <a:off x="4084169" y="4024989"/>
            <a:ext cx="210516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262626"/>
                </a:solidFill>
                <a:latin typeface="Jost" pitchFamily="2" charset="77"/>
                <a:ea typeface="Jost" pitchFamily="2" charset="77"/>
                <a:sym typeface="Arial"/>
              </a:rPr>
              <a:t>Red neuronal </a:t>
            </a:r>
            <a:endParaRPr sz="2400" b="1">
              <a:solidFill>
                <a:srgbClr val="262626"/>
              </a:solidFill>
              <a:latin typeface="Jost" pitchFamily="2" charset="77"/>
              <a:ea typeface="Jost" pitchFamily="2" charset="77"/>
              <a:sym typeface="Arial"/>
            </a:endParaRPr>
          </a:p>
        </p:txBody>
      </p:sp>
      <p:sp>
        <p:nvSpPr>
          <p:cNvPr id="173" name="Google Shape;173;p6"/>
          <p:cNvSpPr txBox="1"/>
          <p:nvPr/>
        </p:nvSpPr>
        <p:spPr>
          <a:xfrm>
            <a:off x="581160" y="6266929"/>
            <a:ext cx="265934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262626"/>
                </a:solidFill>
                <a:latin typeface="Jost" pitchFamily="2" charset="77"/>
                <a:ea typeface="Jost" pitchFamily="2" charset="77"/>
                <a:sym typeface="Arial"/>
              </a:rPr>
              <a:t>XGBoost</a:t>
            </a:r>
            <a:endParaRPr sz="1800">
              <a:solidFill>
                <a:schemeClr val="dk1"/>
              </a:solidFill>
              <a:latin typeface="Jost" pitchFamily="2" charset="77"/>
              <a:ea typeface="Jost" pitchFamily="2" charset="77"/>
              <a:cs typeface="Calibri"/>
              <a:sym typeface="Calibri"/>
            </a:endParaRPr>
          </a:p>
        </p:txBody>
      </p:sp>
      <p:graphicFrame>
        <p:nvGraphicFramePr>
          <p:cNvPr id="175" name="Google Shape;175;p6"/>
          <p:cNvGraphicFramePr/>
          <p:nvPr>
            <p:extLst>
              <p:ext uri="{D42A27DB-BD31-4B8C-83A1-F6EECF244321}">
                <p14:modId xmlns:p14="http://schemas.microsoft.com/office/powerpoint/2010/main" val="4143639039"/>
              </p:ext>
            </p:extLst>
          </p:nvPr>
        </p:nvGraphicFramePr>
        <p:xfrm>
          <a:off x="9157587" y="2949229"/>
          <a:ext cx="2760950" cy="2457262"/>
        </p:xfrm>
        <a:graphic>
          <a:graphicData uri="http://schemas.openxmlformats.org/drawingml/2006/table">
            <a:tbl>
              <a:tblPr>
                <a:noFill/>
                <a:tableStyleId>{ADEF3B47-7A3B-45FB-A9BD-1AFFBE5DEEE2}</a:tableStyleId>
              </a:tblPr>
              <a:tblGrid>
                <a:gridCol w="1389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85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Jost" pitchFamily="2" charset="77"/>
                          <a:ea typeface="Jost" pitchFamily="2" charset="77"/>
                        </a:rPr>
                        <a:t>Modelo</a:t>
                      </a:r>
                      <a:endParaRPr sz="1200" dirty="0">
                        <a:latin typeface="Jost" pitchFamily="2" charset="77"/>
                        <a:ea typeface="Jost" pitchFamily="2" charset="77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Jost" pitchFamily="2" charset="77"/>
                          <a:ea typeface="Jost" pitchFamily="2" charset="77"/>
                        </a:rPr>
                        <a:t>Pred. Heat</a:t>
                      </a:r>
                      <a:endParaRPr sz="1200" dirty="0">
                        <a:latin typeface="Jost" pitchFamily="2" charset="77"/>
                        <a:ea typeface="Jost" pitchFamily="2" charset="77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85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Jost" pitchFamily="2" charset="77"/>
                          <a:ea typeface="Jost" pitchFamily="2" charset="77"/>
                        </a:rPr>
                        <a:t>Reg. Lineal</a:t>
                      </a:r>
                      <a:endParaRPr sz="1200">
                        <a:latin typeface="Jost" pitchFamily="2" charset="77"/>
                        <a:ea typeface="Jost" pitchFamily="2" charset="77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212121"/>
                          </a:solidFill>
                          <a:latin typeface="Jost" pitchFamily="2" charset="77"/>
                          <a:ea typeface="Jost" pitchFamily="2" charset="77"/>
                          <a:cs typeface="Courier New"/>
                          <a:sym typeface="Courier New"/>
                        </a:rPr>
                        <a:t>0.766172285</a:t>
                      </a:r>
                      <a:endParaRPr sz="1200">
                        <a:solidFill>
                          <a:srgbClr val="212121"/>
                        </a:solidFill>
                        <a:latin typeface="Jost" pitchFamily="2" charset="77"/>
                        <a:ea typeface="Jost" pitchFamily="2" charset="77"/>
                        <a:cs typeface="Courier New"/>
                        <a:sym typeface="Courier New"/>
                      </a:endParaRPr>
                    </a:p>
                  </a:txBody>
                  <a:tcPr marL="9525" marR="9525" marT="9525" marB="914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06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Jost" pitchFamily="2" charset="77"/>
                          <a:ea typeface="Jost" pitchFamily="2" charset="77"/>
                        </a:rPr>
                        <a:t>Arbol de decisión</a:t>
                      </a:r>
                      <a:endParaRPr sz="1200" dirty="0">
                        <a:latin typeface="Jost" pitchFamily="2" charset="77"/>
                        <a:ea typeface="Jost" pitchFamily="2" charset="77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rgbClr val="212121"/>
                          </a:solidFill>
                          <a:latin typeface="Jost" pitchFamily="2" charset="77"/>
                          <a:ea typeface="Jost" pitchFamily="2" charset="77"/>
                          <a:cs typeface="Courier New"/>
                          <a:sym typeface="Courier New"/>
                        </a:rPr>
                        <a:t>0.080582296</a:t>
                      </a:r>
                      <a:endParaRPr sz="1200" dirty="0">
                        <a:solidFill>
                          <a:srgbClr val="212121"/>
                        </a:solidFill>
                        <a:latin typeface="Jost" pitchFamily="2" charset="77"/>
                        <a:ea typeface="Jost" pitchFamily="2" charset="77"/>
                        <a:cs typeface="Courier New"/>
                        <a:sym typeface="Courier New"/>
                      </a:endParaRPr>
                    </a:p>
                  </a:txBody>
                  <a:tcPr marL="9525" marR="9525" marT="9525" marB="914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810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Jost" pitchFamily="2" charset="77"/>
                          <a:ea typeface="Jost" pitchFamily="2" charset="77"/>
                        </a:rPr>
                        <a:t>Red Neuronal</a:t>
                      </a:r>
                      <a:endParaRPr sz="1200" dirty="0">
                        <a:latin typeface="Jost" pitchFamily="2" charset="77"/>
                        <a:ea typeface="Jost" pitchFamily="2" charset="77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GT" sz="1400" b="0" i="0" u="none" strike="noStrike" dirty="0">
                          <a:solidFill>
                            <a:srgbClr val="212121"/>
                          </a:solidFill>
                          <a:effectLst/>
                          <a:latin typeface="Jost" pitchFamily="2" charset="77"/>
                          <a:ea typeface="Jost" pitchFamily="2" charset="77"/>
                        </a:rPr>
                        <a:t>1.828542613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65048149"/>
                  </a:ext>
                </a:extLst>
              </a:tr>
              <a:tr h="347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Jost" pitchFamily="2" charset="77"/>
                          <a:ea typeface="Jost" pitchFamily="2" charset="77"/>
                        </a:rPr>
                        <a:t>XGBoost</a:t>
                      </a:r>
                      <a:endParaRPr sz="1200">
                        <a:latin typeface="Jost" pitchFamily="2" charset="77"/>
                        <a:ea typeface="Jost" pitchFamily="2" charset="77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212121"/>
                          </a:solidFill>
                          <a:latin typeface="Jost" pitchFamily="2" charset="77"/>
                          <a:ea typeface="Jost" pitchFamily="2" charset="77"/>
                          <a:cs typeface="Courier New"/>
                          <a:sym typeface="Courier New"/>
                        </a:rPr>
                        <a:t>0.273621641</a:t>
                      </a:r>
                      <a:endParaRPr sz="1200">
                        <a:solidFill>
                          <a:srgbClr val="212121"/>
                        </a:solidFill>
                        <a:latin typeface="Jost" pitchFamily="2" charset="77"/>
                        <a:ea typeface="Jost" pitchFamily="2" charset="77"/>
                        <a:cs typeface="Courier New"/>
                        <a:sym typeface="Courier New"/>
                      </a:endParaRPr>
                    </a:p>
                  </a:txBody>
                  <a:tcPr marL="9525" marR="9525" marT="9525" marB="914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7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Jost" pitchFamily="2" charset="77"/>
                          <a:ea typeface="Jost" pitchFamily="2" charset="77"/>
                        </a:rPr>
                        <a:t>Random Forest</a:t>
                      </a:r>
                      <a:endParaRPr sz="1200">
                        <a:latin typeface="Jost" pitchFamily="2" charset="77"/>
                        <a:ea typeface="Jost" pitchFamily="2" charset="77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rgbClr val="212121"/>
                          </a:solidFill>
                          <a:latin typeface="Jost" pitchFamily="2" charset="77"/>
                          <a:ea typeface="Jost" pitchFamily="2" charset="77"/>
                          <a:cs typeface="Courier New"/>
                          <a:sym typeface="Courier New"/>
                        </a:rPr>
                        <a:t>0.124837557</a:t>
                      </a:r>
                      <a:endParaRPr sz="1200" dirty="0">
                        <a:solidFill>
                          <a:srgbClr val="212121"/>
                        </a:solidFill>
                        <a:latin typeface="Jost" pitchFamily="2" charset="77"/>
                        <a:ea typeface="Jost" pitchFamily="2" charset="77"/>
                        <a:cs typeface="Courier New"/>
                        <a:sym typeface="Courier New"/>
                      </a:endParaRPr>
                    </a:p>
                  </a:txBody>
                  <a:tcPr marL="9525" marR="9525" marT="9525" marB="914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1" name="Google Shape;144;g84bed349bd_0_5">
            <a:extLst>
              <a:ext uri="{FF2B5EF4-FFF2-40B4-BE49-F238E27FC236}">
                <a16:creationId xmlns:a16="http://schemas.microsoft.com/office/drawing/2014/main" id="{F466F38D-D1EE-6141-A020-C4019FAD0F71}"/>
              </a:ext>
            </a:extLst>
          </p:cNvPr>
          <p:cNvSpPr txBox="1"/>
          <p:nvPr/>
        </p:nvSpPr>
        <p:spPr>
          <a:xfrm>
            <a:off x="581160" y="1197909"/>
            <a:ext cx="9849900" cy="6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rgbClr val="262626"/>
                </a:solidFill>
                <a:latin typeface="Jost" pitchFamily="2" charset="77"/>
                <a:ea typeface="Jost" pitchFamily="2" charset="77"/>
              </a:rPr>
              <a:t>Resultados</a:t>
            </a:r>
            <a:endParaRPr dirty="0">
              <a:latin typeface="Jost" pitchFamily="2" charset="77"/>
              <a:ea typeface="Jost" pitchFamily="2" charset="77"/>
            </a:endParaRPr>
          </a:p>
        </p:txBody>
      </p:sp>
      <p:sp>
        <p:nvSpPr>
          <p:cNvPr id="22" name="Google Shape;137;p5">
            <a:extLst>
              <a:ext uri="{FF2B5EF4-FFF2-40B4-BE49-F238E27FC236}">
                <a16:creationId xmlns:a16="http://schemas.microsoft.com/office/drawing/2014/main" id="{77F2BF18-1B85-C94F-935B-D6672ACDDACE}"/>
              </a:ext>
            </a:extLst>
          </p:cNvPr>
          <p:cNvSpPr txBox="1"/>
          <p:nvPr/>
        </p:nvSpPr>
        <p:spPr>
          <a:xfrm>
            <a:off x="581160" y="1686832"/>
            <a:ext cx="10657213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0070C0"/>
                </a:solidFill>
                <a:latin typeface="Jost" pitchFamily="2" charset="77"/>
                <a:ea typeface="Jost" pitchFamily="2" charset="77"/>
              </a:rPr>
              <a:t>Heating – Comparación de test vs real</a:t>
            </a:r>
            <a:endParaRPr lang="en-US" sz="1200" dirty="0">
              <a:latin typeface="Jost" pitchFamily="2" charset="77"/>
              <a:ea typeface="Jost" pitchFamily="2" charset="77"/>
            </a:endParaRPr>
          </a:p>
        </p:txBody>
      </p:sp>
      <p:sp>
        <p:nvSpPr>
          <p:cNvPr id="23" name="Google Shape;170;p6">
            <a:extLst>
              <a:ext uri="{FF2B5EF4-FFF2-40B4-BE49-F238E27FC236}">
                <a16:creationId xmlns:a16="http://schemas.microsoft.com/office/drawing/2014/main" id="{42B18ECA-FCF3-6C4F-A3CA-6B310C5CE9A3}"/>
              </a:ext>
            </a:extLst>
          </p:cNvPr>
          <p:cNvSpPr txBox="1"/>
          <p:nvPr/>
        </p:nvSpPr>
        <p:spPr>
          <a:xfrm>
            <a:off x="9125263" y="2153676"/>
            <a:ext cx="2825597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262626"/>
                </a:solidFill>
                <a:latin typeface="Jost" pitchFamily="2" charset="77"/>
                <a:ea typeface="Jost" pitchFamily="2" charset="77"/>
                <a:sym typeface="Arial"/>
              </a:rPr>
              <a:t>Tabla de comparación RMSE</a:t>
            </a:r>
            <a:endParaRPr dirty="0">
              <a:latin typeface="Jost" pitchFamily="2" charset="77"/>
              <a:ea typeface="Jost" pitchFamily="2" charset="77"/>
            </a:endParaRPr>
          </a:p>
        </p:txBody>
      </p:sp>
      <p:pic>
        <p:nvPicPr>
          <p:cNvPr id="24" name="Imagen 23">
            <a:extLst>
              <a:ext uri="{FF2B5EF4-FFF2-40B4-BE49-F238E27FC236}">
                <a16:creationId xmlns:a16="http://schemas.microsoft.com/office/drawing/2014/main" id="{C190E253-5B0A-8C44-B11A-FAC9631A0EA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61572" y="2158095"/>
            <a:ext cx="2743199" cy="1800066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98821" y="165432"/>
            <a:ext cx="1760000" cy="6760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2927" y="243537"/>
            <a:ext cx="2304000" cy="608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3" name="Google Shape;183;p7"/>
          <p:cNvCxnSpPr/>
          <p:nvPr/>
        </p:nvCxnSpPr>
        <p:spPr>
          <a:xfrm>
            <a:off x="0" y="969832"/>
            <a:ext cx="12192000" cy="0"/>
          </a:xfrm>
          <a:prstGeom prst="straightConnector1">
            <a:avLst/>
          </a:prstGeom>
          <a:noFill/>
          <a:ln w="12700" cap="flat" cmpd="sng">
            <a:solidFill>
              <a:srgbClr val="D0CECE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4" name="Google Shape;184;p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23455" y="2152843"/>
            <a:ext cx="2743200" cy="18595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262257" y="2163253"/>
            <a:ext cx="2743198" cy="18595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7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23454" y="4411133"/>
            <a:ext cx="2743199" cy="18595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7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408947" y="4377969"/>
            <a:ext cx="2743199" cy="1859587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7"/>
          <p:cNvSpPr txBox="1"/>
          <p:nvPr/>
        </p:nvSpPr>
        <p:spPr>
          <a:xfrm>
            <a:off x="705851" y="4008638"/>
            <a:ext cx="265934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262626"/>
                </a:solidFill>
                <a:latin typeface="Jost" pitchFamily="2" charset="77"/>
                <a:ea typeface="Jost" pitchFamily="2" charset="77"/>
                <a:sym typeface="Arial"/>
              </a:rPr>
              <a:t>Regresión lineal </a:t>
            </a:r>
            <a:endParaRPr sz="2400" b="1">
              <a:solidFill>
                <a:srgbClr val="262626"/>
              </a:solidFill>
              <a:latin typeface="Jost" pitchFamily="2" charset="77"/>
              <a:ea typeface="Jost" pitchFamily="2" charset="77"/>
              <a:sym typeface="Arial"/>
            </a:endParaRPr>
          </a:p>
        </p:txBody>
      </p:sp>
      <p:sp>
        <p:nvSpPr>
          <p:cNvPr id="191" name="Google Shape;191;p7"/>
          <p:cNvSpPr txBox="1"/>
          <p:nvPr/>
        </p:nvSpPr>
        <p:spPr>
          <a:xfrm>
            <a:off x="3879271" y="6247619"/>
            <a:ext cx="265934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262626"/>
                </a:solidFill>
                <a:latin typeface="Jost" pitchFamily="2" charset="77"/>
                <a:ea typeface="Jost" pitchFamily="2" charset="77"/>
                <a:sym typeface="Arial"/>
              </a:rPr>
              <a:t>Random Forest</a:t>
            </a:r>
            <a:endParaRPr sz="1800">
              <a:solidFill>
                <a:schemeClr val="dk1"/>
              </a:solidFill>
              <a:latin typeface="Jost" pitchFamily="2" charset="77"/>
              <a:ea typeface="Jost" pitchFamily="2" charset="77"/>
              <a:cs typeface="Calibri"/>
              <a:sym typeface="Calibri"/>
            </a:endParaRPr>
          </a:p>
        </p:txBody>
      </p:sp>
      <p:sp>
        <p:nvSpPr>
          <p:cNvPr id="192" name="Google Shape;192;p7"/>
          <p:cNvSpPr txBox="1"/>
          <p:nvPr/>
        </p:nvSpPr>
        <p:spPr>
          <a:xfrm>
            <a:off x="6178398" y="4060611"/>
            <a:ext cx="282559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262626"/>
                </a:solidFill>
                <a:latin typeface="Jost" pitchFamily="2" charset="77"/>
                <a:ea typeface="Jost" pitchFamily="2" charset="77"/>
                <a:sym typeface="Arial"/>
              </a:rPr>
              <a:t>Árboles de decisión</a:t>
            </a:r>
            <a:endParaRPr>
              <a:latin typeface="Jost" pitchFamily="2" charset="77"/>
              <a:ea typeface="Jost" pitchFamily="2" charset="77"/>
            </a:endParaRPr>
          </a:p>
        </p:txBody>
      </p:sp>
      <p:sp>
        <p:nvSpPr>
          <p:cNvPr id="193" name="Google Shape;193;p7"/>
          <p:cNvSpPr txBox="1"/>
          <p:nvPr/>
        </p:nvSpPr>
        <p:spPr>
          <a:xfrm>
            <a:off x="4045525" y="3989328"/>
            <a:ext cx="210516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262626"/>
                </a:solidFill>
                <a:latin typeface="Jost" pitchFamily="2" charset="77"/>
                <a:ea typeface="Jost" pitchFamily="2" charset="77"/>
                <a:sym typeface="Arial"/>
              </a:rPr>
              <a:t>Red neuronal </a:t>
            </a:r>
            <a:endParaRPr sz="2400" b="1">
              <a:solidFill>
                <a:srgbClr val="262626"/>
              </a:solidFill>
              <a:latin typeface="Jost" pitchFamily="2" charset="77"/>
              <a:ea typeface="Jost" pitchFamily="2" charset="77"/>
              <a:sym typeface="Arial"/>
            </a:endParaRPr>
          </a:p>
        </p:txBody>
      </p:sp>
      <p:sp>
        <p:nvSpPr>
          <p:cNvPr id="195" name="Google Shape;195;p7"/>
          <p:cNvSpPr txBox="1"/>
          <p:nvPr/>
        </p:nvSpPr>
        <p:spPr>
          <a:xfrm>
            <a:off x="581160" y="6266929"/>
            <a:ext cx="265934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262626"/>
                </a:solidFill>
                <a:latin typeface="Jost" pitchFamily="2" charset="77"/>
                <a:ea typeface="Jost" pitchFamily="2" charset="77"/>
                <a:sym typeface="Arial"/>
              </a:rPr>
              <a:t>XGBoost</a:t>
            </a:r>
            <a:endParaRPr sz="1800">
              <a:solidFill>
                <a:schemeClr val="dk1"/>
              </a:solidFill>
              <a:latin typeface="Jost" pitchFamily="2" charset="77"/>
              <a:ea typeface="Jost" pitchFamily="2" charset="77"/>
              <a:cs typeface="Calibri"/>
              <a:sym typeface="Calibri"/>
            </a:endParaRPr>
          </a:p>
        </p:txBody>
      </p:sp>
      <p:pic>
        <p:nvPicPr>
          <p:cNvPr id="197" name="Google Shape;197;p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376775" y="2161017"/>
            <a:ext cx="2811212" cy="184762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98" name="Google Shape;198;p7"/>
          <p:cNvGraphicFramePr/>
          <p:nvPr>
            <p:extLst>
              <p:ext uri="{D42A27DB-BD31-4B8C-83A1-F6EECF244321}">
                <p14:modId xmlns:p14="http://schemas.microsoft.com/office/powerpoint/2010/main" val="1139758012"/>
              </p:ext>
            </p:extLst>
          </p:nvPr>
        </p:nvGraphicFramePr>
        <p:xfrm>
          <a:off x="9121670" y="2872212"/>
          <a:ext cx="2743200" cy="2434890"/>
        </p:xfrm>
        <a:graphic>
          <a:graphicData uri="http://schemas.openxmlformats.org/drawingml/2006/table">
            <a:tbl>
              <a:tblPr>
                <a:noFill/>
                <a:tableStyleId>{ADEF3B47-7A3B-45FB-A9BD-1AFFBE5DEEE2}</a:tableStyleId>
              </a:tblPr>
              <a:tblGrid>
                <a:gridCol w="1371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85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Jost" pitchFamily="2" charset="77"/>
                          <a:ea typeface="Jost" pitchFamily="2" charset="77"/>
                        </a:rPr>
                        <a:t>Modelo</a:t>
                      </a:r>
                      <a:endParaRPr sz="1200" dirty="0">
                        <a:latin typeface="Jost" pitchFamily="2" charset="77"/>
                        <a:ea typeface="Jost" pitchFamily="2" charset="77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Jost" pitchFamily="2" charset="77"/>
                          <a:ea typeface="Jost" pitchFamily="2" charset="77"/>
                        </a:rPr>
                        <a:t>Pred. Cooling</a:t>
                      </a:r>
                      <a:endParaRPr sz="1200" dirty="0">
                        <a:latin typeface="Jost" pitchFamily="2" charset="77"/>
                        <a:ea typeface="Jost" pitchFamily="2" charset="77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85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Jost" pitchFamily="2" charset="77"/>
                          <a:ea typeface="Jost" pitchFamily="2" charset="77"/>
                        </a:rPr>
                        <a:t>Reg. Lineal</a:t>
                      </a:r>
                      <a:endParaRPr sz="1200">
                        <a:latin typeface="Jost" pitchFamily="2" charset="77"/>
                        <a:ea typeface="Jost" pitchFamily="2" charset="77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212121"/>
                          </a:solidFill>
                          <a:latin typeface="Jost" pitchFamily="2" charset="77"/>
                          <a:ea typeface="Jost" pitchFamily="2" charset="77"/>
                          <a:cs typeface="Courier New"/>
                          <a:sym typeface="Courier New"/>
                        </a:rPr>
                        <a:t>3.227311309</a:t>
                      </a:r>
                      <a:endParaRPr sz="1200">
                        <a:solidFill>
                          <a:srgbClr val="212121"/>
                        </a:solidFill>
                        <a:latin typeface="Jost" pitchFamily="2" charset="77"/>
                        <a:ea typeface="Jost" pitchFamily="2" charset="77"/>
                        <a:cs typeface="Courier New"/>
                        <a:sym typeface="Courier New"/>
                      </a:endParaRPr>
                    </a:p>
                  </a:txBody>
                  <a:tcPr marL="9525" marR="9525" marT="9525" marB="914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06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Jost" pitchFamily="2" charset="77"/>
                          <a:ea typeface="Jost" pitchFamily="2" charset="77"/>
                        </a:rPr>
                        <a:t>Arbol de decisión</a:t>
                      </a:r>
                      <a:endParaRPr sz="1200">
                        <a:latin typeface="Jost" pitchFamily="2" charset="77"/>
                        <a:ea typeface="Jost" pitchFamily="2" charset="77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rgbClr val="212121"/>
                          </a:solidFill>
                          <a:latin typeface="Jost" pitchFamily="2" charset="77"/>
                          <a:ea typeface="Jost" pitchFamily="2" charset="77"/>
                          <a:cs typeface="Courier New"/>
                          <a:sym typeface="Courier New"/>
                        </a:rPr>
                        <a:t>0.635354263</a:t>
                      </a:r>
                      <a:endParaRPr dirty="0">
                        <a:solidFill>
                          <a:srgbClr val="212121"/>
                        </a:solidFill>
                        <a:latin typeface="Jost" pitchFamily="2" charset="77"/>
                        <a:ea typeface="Jost" pitchFamily="2" charset="77"/>
                        <a:cs typeface="Courier New"/>
                        <a:sym typeface="Courier New"/>
                      </a:endParaRPr>
                    </a:p>
                  </a:txBody>
                  <a:tcPr marL="9525" marR="9525" marT="9525" marB="914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769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Jost" pitchFamily="2" charset="77"/>
                          <a:ea typeface="Jost" pitchFamily="2" charset="77"/>
                        </a:rPr>
                        <a:t>Red Neuronal</a:t>
                      </a:r>
                      <a:endParaRPr sz="1200" dirty="0">
                        <a:latin typeface="Jost" pitchFamily="2" charset="77"/>
                        <a:ea typeface="Jost" pitchFamily="2" charset="77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GT" sz="1400" b="0" i="0" u="none" strike="noStrike" dirty="0">
                          <a:solidFill>
                            <a:srgbClr val="212121"/>
                          </a:solidFill>
                          <a:effectLst/>
                          <a:latin typeface="Jost" pitchFamily="2" charset="77"/>
                          <a:ea typeface="Jost" pitchFamily="2" charset="77"/>
                        </a:rPr>
                        <a:t>19.40496753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39033465"/>
                  </a:ext>
                </a:extLst>
              </a:tr>
              <a:tr h="347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Jost" pitchFamily="2" charset="77"/>
                          <a:ea typeface="Jost" pitchFamily="2" charset="77"/>
                        </a:rPr>
                        <a:t>XGBoost</a:t>
                      </a:r>
                      <a:endParaRPr sz="1200">
                        <a:latin typeface="Jost" pitchFamily="2" charset="77"/>
                        <a:ea typeface="Jost" pitchFamily="2" charset="77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212121"/>
                          </a:solidFill>
                          <a:latin typeface="Jost" pitchFamily="2" charset="77"/>
                          <a:ea typeface="Jost" pitchFamily="2" charset="77"/>
                          <a:cs typeface="Courier New"/>
                          <a:sym typeface="Courier New"/>
                        </a:rPr>
                        <a:t>0.593202956</a:t>
                      </a:r>
                      <a:endParaRPr>
                        <a:solidFill>
                          <a:srgbClr val="212121"/>
                        </a:solidFill>
                        <a:latin typeface="Jost" pitchFamily="2" charset="77"/>
                        <a:ea typeface="Jost" pitchFamily="2" charset="77"/>
                        <a:cs typeface="Courier New"/>
                        <a:sym typeface="Courier New"/>
                      </a:endParaRPr>
                    </a:p>
                  </a:txBody>
                  <a:tcPr marL="9525" marR="9525" marT="9525" marB="914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7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Jost" pitchFamily="2" charset="77"/>
                          <a:ea typeface="Jost" pitchFamily="2" charset="77"/>
                        </a:rPr>
                        <a:t>Random Forest</a:t>
                      </a:r>
                      <a:endParaRPr sz="1200" dirty="0">
                        <a:latin typeface="Jost" pitchFamily="2" charset="77"/>
                        <a:ea typeface="Jost" pitchFamily="2" charset="77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rgbClr val="212121"/>
                          </a:solidFill>
                          <a:latin typeface="Jost" pitchFamily="2" charset="77"/>
                          <a:ea typeface="Jost" pitchFamily="2" charset="77"/>
                          <a:cs typeface="Courier New"/>
                          <a:sym typeface="Courier New"/>
                        </a:rPr>
                        <a:t>0.628409092</a:t>
                      </a:r>
                      <a:endParaRPr dirty="0">
                        <a:solidFill>
                          <a:srgbClr val="212121"/>
                        </a:solidFill>
                        <a:latin typeface="Jost" pitchFamily="2" charset="77"/>
                        <a:ea typeface="Jost" pitchFamily="2" charset="77"/>
                        <a:cs typeface="Courier New"/>
                        <a:sym typeface="Courier New"/>
                      </a:endParaRPr>
                    </a:p>
                  </a:txBody>
                  <a:tcPr marL="9525" marR="9525" marT="9525" marB="914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1" name="Google Shape;144;g84bed349bd_0_5">
            <a:extLst>
              <a:ext uri="{FF2B5EF4-FFF2-40B4-BE49-F238E27FC236}">
                <a16:creationId xmlns:a16="http://schemas.microsoft.com/office/drawing/2014/main" id="{F08CB06F-847D-0C41-B7F2-2D83BA458211}"/>
              </a:ext>
            </a:extLst>
          </p:cNvPr>
          <p:cNvSpPr txBox="1"/>
          <p:nvPr/>
        </p:nvSpPr>
        <p:spPr>
          <a:xfrm>
            <a:off x="623454" y="1236506"/>
            <a:ext cx="9849900" cy="6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rgbClr val="262626"/>
                </a:solidFill>
                <a:latin typeface="Jost" pitchFamily="2" charset="77"/>
                <a:ea typeface="Jost" pitchFamily="2" charset="77"/>
              </a:rPr>
              <a:t>Resultados</a:t>
            </a:r>
            <a:endParaRPr dirty="0">
              <a:latin typeface="Jost" pitchFamily="2" charset="77"/>
              <a:ea typeface="Jost" pitchFamily="2" charset="77"/>
            </a:endParaRPr>
          </a:p>
        </p:txBody>
      </p:sp>
      <p:sp>
        <p:nvSpPr>
          <p:cNvPr id="22" name="Google Shape;137;p5">
            <a:extLst>
              <a:ext uri="{FF2B5EF4-FFF2-40B4-BE49-F238E27FC236}">
                <a16:creationId xmlns:a16="http://schemas.microsoft.com/office/drawing/2014/main" id="{8F1E0ABE-5951-2241-8683-4599934C941C}"/>
              </a:ext>
            </a:extLst>
          </p:cNvPr>
          <p:cNvSpPr txBox="1"/>
          <p:nvPr/>
        </p:nvSpPr>
        <p:spPr>
          <a:xfrm>
            <a:off x="623454" y="1661622"/>
            <a:ext cx="10657213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0070C0"/>
                </a:solidFill>
                <a:latin typeface="Jost" pitchFamily="2" charset="77"/>
                <a:ea typeface="Jost" pitchFamily="2" charset="77"/>
              </a:rPr>
              <a:t>Cooling – Comparación de test vs real</a:t>
            </a:r>
            <a:endParaRPr lang="en-US" sz="1200" dirty="0">
              <a:latin typeface="Jost" pitchFamily="2" charset="77"/>
              <a:ea typeface="Jost" pitchFamily="2" charset="77"/>
            </a:endParaRPr>
          </a:p>
        </p:txBody>
      </p:sp>
      <p:sp>
        <p:nvSpPr>
          <p:cNvPr id="24" name="Google Shape;170;p6">
            <a:extLst>
              <a:ext uri="{FF2B5EF4-FFF2-40B4-BE49-F238E27FC236}">
                <a16:creationId xmlns:a16="http://schemas.microsoft.com/office/drawing/2014/main" id="{DA3C59C5-6EF6-8B4E-BC04-5D7DBCD5510E}"/>
              </a:ext>
            </a:extLst>
          </p:cNvPr>
          <p:cNvSpPr txBox="1"/>
          <p:nvPr/>
        </p:nvSpPr>
        <p:spPr>
          <a:xfrm>
            <a:off x="9117028" y="2167126"/>
            <a:ext cx="2825597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262626"/>
                </a:solidFill>
                <a:latin typeface="Jost" pitchFamily="2" charset="77"/>
                <a:ea typeface="Jost" pitchFamily="2" charset="77"/>
                <a:sym typeface="Arial"/>
              </a:rPr>
              <a:t>Tabla de comparación RMSE</a:t>
            </a:r>
            <a:endParaRPr dirty="0">
              <a:latin typeface="Jost" pitchFamily="2" charset="77"/>
              <a:ea typeface="Jost" pitchFamily="2" charset="77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8"/>
          <p:cNvSpPr txBox="1"/>
          <p:nvPr/>
        </p:nvSpPr>
        <p:spPr>
          <a:xfrm>
            <a:off x="705852" y="1362420"/>
            <a:ext cx="9849852" cy="6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rgbClr val="262626"/>
                </a:solidFill>
                <a:latin typeface="Jost" pitchFamily="2" charset="77"/>
                <a:ea typeface="Jost" pitchFamily="2" charset="77"/>
                <a:sym typeface="Arial"/>
              </a:rPr>
              <a:t>Conclusiones</a:t>
            </a:r>
            <a:endParaRPr dirty="0">
              <a:latin typeface="Jost" pitchFamily="2" charset="77"/>
              <a:ea typeface="Jost" pitchFamily="2" charset="77"/>
            </a:endParaRPr>
          </a:p>
        </p:txBody>
      </p:sp>
      <p:pic>
        <p:nvPicPr>
          <p:cNvPr id="204" name="Google Shape;204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98821" y="165432"/>
            <a:ext cx="1760000" cy="6760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2927" y="243537"/>
            <a:ext cx="2304000" cy="608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6" name="Google Shape;206;p8"/>
          <p:cNvCxnSpPr/>
          <p:nvPr/>
        </p:nvCxnSpPr>
        <p:spPr>
          <a:xfrm>
            <a:off x="0" y="969832"/>
            <a:ext cx="12192000" cy="0"/>
          </a:xfrm>
          <a:prstGeom prst="straightConnector1">
            <a:avLst/>
          </a:prstGeom>
          <a:noFill/>
          <a:ln w="12700" cap="flat" cmpd="sng">
            <a:solidFill>
              <a:srgbClr val="D0CECE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07" name="Google Shape;207;p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245288" y="2541427"/>
            <a:ext cx="3701424" cy="33467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9"/>
          <p:cNvSpPr txBox="1"/>
          <p:nvPr/>
        </p:nvSpPr>
        <p:spPr>
          <a:xfrm>
            <a:off x="705852" y="1362420"/>
            <a:ext cx="9849852" cy="6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rgbClr val="262626"/>
                </a:solidFill>
                <a:latin typeface="Jost" pitchFamily="2" charset="77"/>
                <a:ea typeface="Jost" pitchFamily="2" charset="77"/>
                <a:sym typeface="Arial"/>
              </a:rPr>
              <a:t>Trabajos a futuro</a:t>
            </a:r>
            <a:endParaRPr dirty="0">
              <a:latin typeface="Jost" pitchFamily="2" charset="77"/>
              <a:ea typeface="Jost" pitchFamily="2" charset="77"/>
            </a:endParaRPr>
          </a:p>
        </p:txBody>
      </p:sp>
      <p:pic>
        <p:nvPicPr>
          <p:cNvPr id="214" name="Google Shape;214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98821" y="165432"/>
            <a:ext cx="1760000" cy="6760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2927" y="243537"/>
            <a:ext cx="2304000" cy="608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6" name="Google Shape;216;p9"/>
          <p:cNvCxnSpPr/>
          <p:nvPr/>
        </p:nvCxnSpPr>
        <p:spPr>
          <a:xfrm>
            <a:off x="0" y="969832"/>
            <a:ext cx="12192000" cy="0"/>
          </a:xfrm>
          <a:prstGeom prst="straightConnector1">
            <a:avLst/>
          </a:prstGeom>
          <a:noFill/>
          <a:ln w="12700" cap="flat" cmpd="sng">
            <a:solidFill>
              <a:srgbClr val="D0CECE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17" name="Google Shape;217;p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440382" y="2942140"/>
            <a:ext cx="3311236" cy="3214254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9"/>
          <p:cNvSpPr txBox="1"/>
          <p:nvPr/>
        </p:nvSpPr>
        <p:spPr>
          <a:xfrm>
            <a:off x="705851" y="2179838"/>
            <a:ext cx="946192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262626"/>
                </a:solidFill>
                <a:latin typeface="Jost" pitchFamily="2" charset="77"/>
                <a:ea typeface="Jost" pitchFamily="2" charset="77"/>
                <a:sym typeface="Arial"/>
              </a:rPr>
              <a:t>¿Qué haríamos si fuéramos a continuar con el proyecto?</a:t>
            </a:r>
            <a:endParaRPr sz="1800">
              <a:solidFill>
                <a:srgbClr val="262626"/>
              </a:solidFill>
              <a:latin typeface="Jost" pitchFamily="2" charset="77"/>
              <a:ea typeface="Jost" pitchFamily="2" charset="77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9"/>
          <p:cNvSpPr txBox="1"/>
          <p:nvPr/>
        </p:nvSpPr>
        <p:spPr>
          <a:xfrm>
            <a:off x="705852" y="1362420"/>
            <a:ext cx="9849852" cy="6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rgbClr val="262626"/>
                </a:solidFill>
                <a:latin typeface="Jost" pitchFamily="2" charset="77"/>
                <a:ea typeface="Jost" pitchFamily="2" charset="77"/>
                <a:sym typeface="Arial"/>
              </a:rPr>
              <a:t>Referencias</a:t>
            </a:r>
            <a:endParaRPr lang="en-US" dirty="0">
              <a:latin typeface="Jost" pitchFamily="2" charset="77"/>
              <a:ea typeface="Jost" pitchFamily="2" charset="77"/>
            </a:endParaRPr>
          </a:p>
        </p:txBody>
      </p:sp>
      <p:pic>
        <p:nvPicPr>
          <p:cNvPr id="214" name="Google Shape;214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98821" y="165432"/>
            <a:ext cx="1760000" cy="6760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2927" y="243537"/>
            <a:ext cx="2304000" cy="608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6" name="Google Shape;216;p9"/>
          <p:cNvCxnSpPr/>
          <p:nvPr/>
        </p:nvCxnSpPr>
        <p:spPr>
          <a:xfrm>
            <a:off x="0" y="969832"/>
            <a:ext cx="12192000" cy="0"/>
          </a:xfrm>
          <a:prstGeom prst="straightConnector1">
            <a:avLst/>
          </a:prstGeom>
          <a:noFill/>
          <a:ln w="12700" cap="flat" cmpd="sng">
            <a:solidFill>
              <a:srgbClr val="D0CECE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" name="Google Shape;218;p9">
            <a:extLst>
              <a:ext uri="{FF2B5EF4-FFF2-40B4-BE49-F238E27FC236}">
                <a16:creationId xmlns:a16="http://schemas.microsoft.com/office/drawing/2014/main" id="{D076BCC5-64F2-1845-91FF-157AE326BBE4}"/>
              </a:ext>
            </a:extLst>
          </p:cNvPr>
          <p:cNvSpPr txBox="1"/>
          <p:nvPr/>
        </p:nvSpPr>
        <p:spPr>
          <a:xfrm>
            <a:off x="899815" y="2179838"/>
            <a:ext cx="9461925" cy="2400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GT" dirty="0">
                <a:hlinkClick r:id="rId5"/>
              </a:rPr>
              <a:t>https://archive.ics.uci.edu/ml/datasets/Energy+efficiency</a:t>
            </a:r>
            <a:endParaRPr lang="es-GT" dirty="0"/>
          </a:p>
          <a:p>
            <a:endParaRPr lang="es-GT" dirty="0"/>
          </a:p>
          <a:p>
            <a:r>
              <a:rPr lang="es-GT" dirty="0">
                <a:hlinkClick r:id="rId6"/>
              </a:rPr>
              <a:t>https://www.sciencedirect.com/science/article/abs/pii/S037877881200151X</a:t>
            </a:r>
            <a:endParaRPr lang="es-GT" dirty="0"/>
          </a:p>
          <a:p>
            <a:endParaRPr lang="es-GT" dirty="0"/>
          </a:p>
          <a:p>
            <a:r>
              <a:rPr lang="es-GT" dirty="0">
                <a:hlinkClick r:id="rId7"/>
              </a:rPr>
              <a:t>https://xgboost.readthedocs.io/en/latest/</a:t>
            </a:r>
            <a:endParaRPr lang="es-GT" dirty="0"/>
          </a:p>
          <a:p>
            <a:endParaRPr lang="es-GT" sz="1600" dirty="0"/>
          </a:p>
          <a:p>
            <a:r>
              <a:rPr lang="es-GT" sz="1600" dirty="0">
                <a:hlinkClick r:id="rId8"/>
              </a:rPr>
              <a:t>http://andrei.clubcisco.ro/cursuri/f/f-sym/5master/aac-nnga/AI_neural_nets.pdf</a:t>
            </a:r>
            <a:endParaRPr lang="es-GT" sz="1600" dirty="0"/>
          </a:p>
          <a:p>
            <a:endParaRPr lang="es-GT" sz="2400" dirty="0"/>
          </a:p>
          <a:p>
            <a:endParaRPr lang="es-GT" sz="2400" dirty="0"/>
          </a:p>
        </p:txBody>
      </p:sp>
    </p:spTree>
    <p:extLst>
      <p:ext uri="{BB962C8B-B14F-4D97-AF65-F5344CB8AC3E}">
        <p14:creationId xmlns:p14="http://schemas.microsoft.com/office/powerpoint/2010/main" val="39504399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98821" y="165432"/>
            <a:ext cx="1760000" cy="6760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2927" y="243537"/>
            <a:ext cx="2304000" cy="608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5" name="Google Shape;225;p10"/>
          <p:cNvCxnSpPr/>
          <p:nvPr/>
        </p:nvCxnSpPr>
        <p:spPr>
          <a:xfrm>
            <a:off x="0" y="969832"/>
            <a:ext cx="12192000" cy="0"/>
          </a:xfrm>
          <a:prstGeom prst="straightConnector1">
            <a:avLst/>
          </a:prstGeom>
          <a:noFill/>
          <a:ln w="12700" cap="flat" cmpd="sng">
            <a:solidFill>
              <a:srgbClr val="D0CECE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5" name="Imagen 4">
            <a:extLst>
              <a:ext uri="{FF2B5EF4-FFF2-40B4-BE49-F238E27FC236}">
                <a16:creationId xmlns:a16="http://schemas.microsoft.com/office/drawing/2014/main" id="{B26B88E7-9501-E24E-AA61-EBDF5D4CA1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04927" y="979873"/>
            <a:ext cx="8635604" cy="588816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2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11852" y="5723021"/>
            <a:ext cx="2179095" cy="837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67173" y="323932"/>
            <a:ext cx="3069585" cy="81003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2"/>
          <p:cNvSpPr txBox="1"/>
          <p:nvPr/>
        </p:nvSpPr>
        <p:spPr>
          <a:xfrm>
            <a:off x="908857" y="2258650"/>
            <a:ext cx="8422105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 dirty="0">
                <a:solidFill>
                  <a:schemeClr val="lt1"/>
                </a:solidFill>
                <a:latin typeface="Jost" pitchFamily="2" charset="77"/>
                <a:ea typeface="Jost" pitchFamily="2" charset="77"/>
                <a:cs typeface="Roboto"/>
                <a:sym typeface="Roboto"/>
              </a:rPr>
              <a:t>Utilizando eficientemente la energía.</a:t>
            </a:r>
            <a:endParaRPr dirty="0">
              <a:latin typeface="Jost" pitchFamily="2" charset="77"/>
              <a:ea typeface="Jost" pitchFamily="2" charset="77"/>
              <a:cs typeface="Roboto"/>
              <a:sym typeface="Roboto"/>
            </a:endParaRPr>
          </a:p>
        </p:txBody>
      </p:sp>
      <p:sp>
        <p:nvSpPr>
          <p:cNvPr id="95" name="Google Shape;95;p2"/>
          <p:cNvSpPr txBox="1"/>
          <p:nvPr/>
        </p:nvSpPr>
        <p:spPr>
          <a:xfrm>
            <a:off x="908857" y="3550136"/>
            <a:ext cx="7716253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EE599"/>
                </a:solidFill>
                <a:latin typeface="Jost" pitchFamily="2" charset="77"/>
                <a:ea typeface="Jost" pitchFamily="2" charset="77"/>
                <a:sym typeface="Arial"/>
              </a:rPr>
              <a:t>Karen Valdez, Miguel Angel, Santos López</a:t>
            </a:r>
            <a:endParaRPr>
              <a:latin typeface="Jost" pitchFamily="2" charset="77"/>
              <a:ea typeface="Jost" pitchFamily="2" charset="77"/>
            </a:endParaRPr>
          </a:p>
        </p:txBody>
      </p:sp>
      <p:sp>
        <p:nvSpPr>
          <p:cNvPr id="96" name="Google Shape;96;p2"/>
          <p:cNvSpPr txBox="1"/>
          <p:nvPr/>
        </p:nvSpPr>
        <p:spPr>
          <a:xfrm>
            <a:off x="908848" y="4013125"/>
            <a:ext cx="9992100" cy="5385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 u="sng">
                <a:solidFill>
                  <a:schemeClr val="hlink"/>
                </a:solidFill>
                <a:latin typeface="Jost" pitchFamily="2" charset="77"/>
                <a:ea typeface="Jost" pitchFamily="2" charset="77"/>
                <a:hlinkClick r:id="rId6"/>
              </a:rPr>
              <a:t>https://github.com/Magmarx/PosterHeatingCoolingLoad</a:t>
            </a:r>
            <a:endParaRPr sz="4200">
              <a:solidFill>
                <a:srgbClr val="DDEAF6"/>
              </a:solidFill>
              <a:latin typeface="Jost" pitchFamily="2" charset="77"/>
              <a:ea typeface="Jost" pitchFamily="2" charset="77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"/>
          <p:cNvSpPr txBox="1"/>
          <p:nvPr/>
        </p:nvSpPr>
        <p:spPr>
          <a:xfrm>
            <a:off x="705852" y="1362420"/>
            <a:ext cx="9849852" cy="6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rgbClr val="262626"/>
                </a:solidFill>
                <a:latin typeface="Jost" pitchFamily="2" charset="77"/>
                <a:ea typeface="Jost" pitchFamily="2" charset="77"/>
                <a:sym typeface="Arial"/>
              </a:rPr>
              <a:t>Motivación</a:t>
            </a:r>
            <a:endParaRPr sz="1800" dirty="0">
              <a:solidFill>
                <a:schemeClr val="dk1"/>
              </a:solidFill>
              <a:latin typeface="Jost" pitchFamily="2" charset="77"/>
              <a:ea typeface="Jost" pitchFamily="2" charset="77"/>
              <a:cs typeface="Calibri"/>
              <a:sym typeface="Calibri"/>
            </a:endParaRPr>
          </a:p>
        </p:txBody>
      </p:sp>
      <p:pic>
        <p:nvPicPr>
          <p:cNvPr id="102" name="Google Shape;102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98821" y="165432"/>
            <a:ext cx="1760000" cy="6760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2927" y="243537"/>
            <a:ext cx="2304000" cy="608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4" name="Google Shape;104;p3"/>
          <p:cNvCxnSpPr/>
          <p:nvPr/>
        </p:nvCxnSpPr>
        <p:spPr>
          <a:xfrm>
            <a:off x="0" y="969832"/>
            <a:ext cx="12192000" cy="0"/>
          </a:xfrm>
          <a:prstGeom prst="straightConnector1">
            <a:avLst/>
          </a:prstGeom>
          <a:noFill/>
          <a:ln w="12700" cap="flat" cmpd="sng">
            <a:solidFill>
              <a:srgbClr val="D0CECE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06" name="Google Shape;106;p3"/>
          <p:cNvSpPr txBox="1"/>
          <p:nvPr/>
        </p:nvSpPr>
        <p:spPr>
          <a:xfrm>
            <a:off x="705852" y="2221402"/>
            <a:ext cx="9849852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262626"/>
                </a:solidFill>
                <a:latin typeface="Jost" pitchFamily="2" charset="77"/>
                <a:ea typeface="Jost" pitchFamily="2" charset="77"/>
                <a:sym typeface="Arial"/>
              </a:rPr>
              <a:t>Predecir </a:t>
            </a:r>
            <a:r>
              <a:rPr lang="en-US" sz="2400" dirty="0">
                <a:solidFill>
                  <a:srgbClr val="262626"/>
                </a:solidFill>
                <a:latin typeface="Jost" pitchFamily="2" charset="77"/>
                <a:ea typeface="Jost" pitchFamily="2" charset="77"/>
              </a:rPr>
              <a:t>qué</a:t>
            </a:r>
            <a:r>
              <a:rPr lang="en-US" sz="2400" dirty="0">
                <a:solidFill>
                  <a:srgbClr val="262626"/>
                </a:solidFill>
                <a:latin typeface="Jost" pitchFamily="2" charset="77"/>
                <a:ea typeface="Jost" pitchFamily="2" charset="77"/>
                <a:sym typeface="Arial"/>
              </a:rPr>
              <a:t> tanto frío o calor se necesita para mantener a cierta temperatura un edificio.</a:t>
            </a:r>
            <a:endParaRPr dirty="0">
              <a:latin typeface="Jost" pitchFamily="2" charset="77"/>
              <a:ea typeface="Jost" pitchFamily="2" charset="77"/>
            </a:endParaRPr>
          </a:p>
        </p:txBody>
      </p:sp>
      <p:sp>
        <p:nvSpPr>
          <p:cNvPr id="9" name="Google Shape;101;p3">
            <a:extLst>
              <a:ext uri="{FF2B5EF4-FFF2-40B4-BE49-F238E27FC236}">
                <a16:creationId xmlns:a16="http://schemas.microsoft.com/office/drawing/2014/main" id="{1B4C93B8-599E-E14D-908F-8727ED5F2D9A}"/>
              </a:ext>
            </a:extLst>
          </p:cNvPr>
          <p:cNvSpPr txBox="1"/>
          <p:nvPr/>
        </p:nvSpPr>
        <p:spPr>
          <a:xfrm>
            <a:off x="705852" y="3184715"/>
            <a:ext cx="9849852" cy="6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rgbClr val="262626"/>
                </a:solidFill>
                <a:latin typeface="Jost" pitchFamily="2" charset="77"/>
                <a:ea typeface="Jost" pitchFamily="2" charset="77"/>
                <a:sym typeface="Arial"/>
              </a:rPr>
              <a:t>Importancia</a:t>
            </a:r>
            <a:endParaRPr sz="1800" dirty="0">
              <a:solidFill>
                <a:schemeClr val="dk1"/>
              </a:solidFill>
              <a:latin typeface="Jost" pitchFamily="2" charset="77"/>
              <a:ea typeface="Jost" pitchFamily="2" charset="77"/>
              <a:cs typeface="Calibri"/>
              <a:sym typeface="Calibri"/>
            </a:endParaRPr>
          </a:p>
        </p:txBody>
      </p:sp>
      <p:sp>
        <p:nvSpPr>
          <p:cNvPr id="10" name="Google Shape;106;p3">
            <a:extLst>
              <a:ext uri="{FF2B5EF4-FFF2-40B4-BE49-F238E27FC236}">
                <a16:creationId xmlns:a16="http://schemas.microsoft.com/office/drawing/2014/main" id="{F072CD58-01B4-8D43-AE1D-F59D10CDC93D}"/>
              </a:ext>
            </a:extLst>
          </p:cNvPr>
          <p:cNvSpPr txBox="1"/>
          <p:nvPr/>
        </p:nvSpPr>
        <p:spPr>
          <a:xfrm>
            <a:off x="705852" y="3853623"/>
            <a:ext cx="9849852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Jost" pitchFamily="2" charset="77"/>
                <a:ea typeface="Jost" pitchFamily="2" charset="77"/>
              </a:rPr>
              <a:t>Vamos  optimizar eficientemente la energía y ayudar a ser amigables con el medio ambiente.</a:t>
            </a:r>
            <a:endParaRPr sz="2400" dirty="0">
              <a:latin typeface="Jost" pitchFamily="2" charset="77"/>
              <a:ea typeface="Jost" pitchFamily="2" charset="77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4"/>
          <p:cNvSpPr txBox="1"/>
          <p:nvPr/>
        </p:nvSpPr>
        <p:spPr>
          <a:xfrm>
            <a:off x="648926" y="1326423"/>
            <a:ext cx="9849852" cy="6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rgbClr val="262626"/>
                </a:solidFill>
                <a:latin typeface="Jost" pitchFamily="2" charset="77"/>
                <a:ea typeface="Jost" pitchFamily="2" charset="77"/>
              </a:rPr>
              <a:t>Entendiendo el problema</a:t>
            </a:r>
            <a:endParaRPr dirty="0">
              <a:latin typeface="Jost" pitchFamily="2" charset="77"/>
              <a:ea typeface="Jost" pitchFamily="2" charset="77"/>
            </a:endParaRPr>
          </a:p>
        </p:txBody>
      </p:sp>
      <p:pic>
        <p:nvPicPr>
          <p:cNvPr id="113" name="Google Shape;113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98821" y="165432"/>
            <a:ext cx="1760000" cy="6760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2927" y="243537"/>
            <a:ext cx="2304000" cy="608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5" name="Google Shape;115;p4"/>
          <p:cNvCxnSpPr/>
          <p:nvPr/>
        </p:nvCxnSpPr>
        <p:spPr>
          <a:xfrm>
            <a:off x="0" y="969832"/>
            <a:ext cx="12192000" cy="0"/>
          </a:xfrm>
          <a:prstGeom prst="straightConnector1">
            <a:avLst/>
          </a:prstGeom>
          <a:noFill/>
          <a:ln w="12700" cap="flat" cmpd="sng">
            <a:solidFill>
              <a:srgbClr val="D0CECE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6" name="Google Shape;116;p4"/>
          <p:cNvSpPr txBox="1"/>
          <p:nvPr/>
        </p:nvSpPr>
        <p:spPr>
          <a:xfrm>
            <a:off x="648926" y="3525800"/>
            <a:ext cx="27531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rgbClr val="0070C0"/>
                </a:solidFill>
                <a:latin typeface="Jost" pitchFamily="2" charset="77"/>
                <a:ea typeface="Jost" pitchFamily="2" charset="77"/>
                <a:sym typeface="Arial"/>
              </a:rPr>
              <a:t>¿Por qué?</a:t>
            </a:r>
            <a:endParaRPr dirty="0">
              <a:latin typeface="Jost" pitchFamily="2" charset="77"/>
              <a:ea typeface="Jost" pitchFamily="2" charset="77"/>
            </a:endParaRPr>
          </a:p>
        </p:txBody>
      </p:sp>
      <p:sp>
        <p:nvSpPr>
          <p:cNvPr id="117" name="Google Shape;117;p4"/>
          <p:cNvSpPr txBox="1"/>
          <p:nvPr/>
        </p:nvSpPr>
        <p:spPr>
          <a:xfrm>
            <a:off x="648926" y="4633275"/>
            <a:ext cx="36402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rgbClr val="0070C0"/>
                </a:solidFill>
                <a:latin typeface="Jost" pitchFamily="2" charset="77"/>
                <a:ea typeface="Jost" pitchFamily="2" charset="77"/>
                <a:sym typeface="Arial"/>
              </a:rPr>
              <a:t>¿Tamaño dataset?</a:t>
            </a:r>
            <a:endParaRPr sz="1800" dirty="0">
              <a:solidFill>
                <a:schemeClr val="dk1"/>
              </a:solidFill>
              <a:latin typeface="Jost" pitchFamily="2" charset="77"/>
              <a:ea typeface="Jost" pitchFamily="2" charset="77"/>
              <a:cs typeface="Calibri"/>
              <a:sym typeface="Calibri"/>
            </a:endParaRPr>
          </a:p>
        </p:txBody>
      </p:sp>
      <p:sp>
        <p:nvSpPr>
          <p:cNvPr id="118" name="Google Shape;118;p4"/>
          <p:cNvSpPr txBox="1"/>
          <p:nvPr/>
        </p:nvSpPr>
        <p:spPr>
          <a:xfrm>
            <a:off x="1064702" y="2753213"/>
            <a:ext cx="1843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262626"/>
                </a:solidFill>
                <a:latin typeface="Jost" pitchFamily="2" charset="77"/>
                <a:ea typeface="Jost" pitchFamily="2" charset="77"/>
                <a:sym typeface="Arial"/>
              </a:rPr>
              <a:t>Regresión</a:t>
            </a:r>
            <a:endParaRPr>
              <a:latin typeface="Jost" pitchFamily="2" charset="77"/>
              <a:ea typeface="Jost" pitchFamily="2" charset="77"/>
            </a:endParaRPr>
          </a:p>
        </p:txBody>
      </p:sp>
      <p:pic>
        <p:nvPicPr>
          <p:cNvPr id="119" name="Google Shape;119;p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013725" y="3934647"/>
            <a:ext cx="1674978" cy="1674978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4"/>
          <p:cNvSpPr txBox="1"/>
          <p:nvPr/>
        </p:nvSpPr>
        <p:spPr>
          <a:xfrm>
            <a:off x="5261865" y="2156725"/>
            <a:ext cx="1843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rgbClr val="0070C0"/>
                </a:solidFill>
                <a:latin typeface="Jost" pitchFamily="2" charset="77"/>
                <a:ea typeface="Jost" pitchFamily="2" charset="77"/>
              </a:rPr>
              <a:t>Variables</a:t>
            </a:r>
            <a:endParaRPr dirty="0">
              <a:latin typeface="Jost" pitchFamily="2" charset="77"/>
              <a:ea typeface="Jost" pitchFamily="2" charset="77"/>
            </a:endParaRPr>
          </a:p>
        </p:txBody>
      </p:sp>
      <p:pic>
        <p:nvPicPr>
          <p:cNvPr id="121" name="Google Shape;121;p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910863" y="2009974"/>
            <a:ext cx="2847974" cy="138505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4"/>
          <p:cNvSpPr txBox="1"/>
          <p:nvPr/>
        </p:nvSpPr>
        <p:spPr>
          <a:xfrm>
            <a:off x="9252450" y="3525800"/>
            <a:ext cx="2164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262626"/>
                </a:solidFill>
              </a:rPr>
              <a:t>Relative Compactness</a:t>
            </a:r>
            <a:endParaRPr sz="1000"/>
          </a:p>
        </p:txBody>
      </p:sp>
      <p:cxnSp>
        <p:nvCxnSpPr>
          <p:cNvPr id="123" name="Google Shape;123;p4"/>
          <p:cNvCxnSpPr/>
          <p:nvPr/>
        </p:nvCxnSpPr>
        <p:spPr>
          <a:xfrm>
            <a:off x="10017450" y="5221550"/>
            <a:ext cx="334800" cy="680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4" name="Google Shape;124;p4"/>
          <p:cNvSpPr txBox="1"/>
          <p:nvPr/>
        </p:nvSpPr>
        <p:spPr>
          <a:xfrm>
            <a:off x="9734175" y="5901650"/>
            <a:ext cx="2164800" cy="6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262626"/>
                </a:solidFill>
              </a:rPr>
              <a:t>Glazing Area &amp; Glazing area distribution</a:t>
            </a:r>
            <a:endParaRPr sz="1000"/>
          </a:p>
        </p:txBody>
      </p:sp>
      <p:pic>
        <p:nvPicPr>
          <p:cNvPr id="125" name="Google Shape;125;p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330878" y="2753225"/>
            <a:ext cx="3175072" cy="350655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4"/>
          <p:cNvSpPr txBox="1"/>
          <p:nvPr/>
        </p:nvSpPr>
        <p:spPr>
          <a:xfrm>
            <a:off x="6708950" y="2803294"/>
            <a:ext cx="1031100" cy="2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rgbClr val="262626"/>
                </a:solidFill>
              </a:rPr>
              <a:t>Surface Area</a:t>
            </a:r>
            <a:endParaRPr sz="600"/>
          </a:p>
        </p:txBody>
      </p:sp>
      <p:sp>
        <p:nvSpPr>
          <p:cNvPr id="127" name="Google Shape;127;p4"/>
          <p:cNvSpPr txBox="1"/>
          <p:nvPr/>
        </p:nvSpPr>
        <p:spPr>
          <a:xfrm>
            <a:off x="648926" y="2156725"/>
            <a:ext cx="36972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rgbClr val="0070C0"/>
                </a:solidFill>
                <a:latin typeface="Jost" pitchFamily="2" charset="77"/>
                <a:ea typeface="Jost" pitchFamily="2" charset="77"/>
              </a:rPr>
              <a:t>Tipo de clasificación</a:t>
            </a:r>
            <a:endParaRPr dirty="0">
              <a:latin typeface="Jost" pitchFamily="2" charset="77"/>
              <a:ea typeface="Jost" pitchFamily="2" charset="77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98821" y="165432"/>
            <a:ext cx="1760000" cy="6760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2927" y="243537"/>
            <a:ext cx="2304000" cy="608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5" name="Google Shape;115;p4"/>
          <p:cNvCxnSpPr/>
          <p:nvPr/>
        </p:nvCxnSpPr>
        <p:spPr>
          <a:xfrm>
            <a:off x="0" y="969832"/>
            <a:ext cx="12192000" cy="0"/>
          </a:xfrm>
          <a:prstGeom prst="straightConnector1">
            <a:avLst/>
          </a:prstGeom>
          <a:noFill/>
          <a:ln w="12700" cap="flat" cmpd="sng">
            <a:solidFill>
              <a:srgbClr val="D0CECE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8" name="Google Shape;107;p3">
            <a:extLst>
              <a:ext uri="{FF2B5EF4-FFF2-40B4-BE49-F238E27FC236}">
                <a16:creationId xmlns:a16="http://schemas.microsoft.com/office/drawing/2014/main" id="{B75A2E7B-88F5-8D45-AD0B-522A4BAA7817}"/>
              </a:ext>
            </a:extLst>
          </p:cNvPr>
          <p:cNvSpPr txBox="1"/>
          <p:nvPr/>
        </p:nvSpPr>
        <p:spPr>
          <a:xfrm>
            <a:off x="650433" y="2111120"/>
            <a:ext cx="9849852" cy="2308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Char char="•"/>
            </a:pPr>
            <a:r>
              <a:rPr lang="en-US" sz="2400" dirty="0">
                <a:solidFill>
                  <a:srgbClr val="262626"/>
                </a:solidFill>
                <a:latin typeface="Jost" pitchFamily="2" charset="77"/>
                <a:ea typeface="Jost" pitchFamily="2" charset="77"/>
                <a:sym typeface="Arial"/>
              </a:rPr>
              <a:t>¿El modelo para predecir el heating se puede usar para el cooling?</a:t>
            </a:r>
            <a:endParaRPr dirty="0">
              <a:latin typeface="Jost" pitchFamily="2" charset="77"/>
              <a:ea typeface="Jost" pitchFamily="2" charset="77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Char char="•"/>
            </a:pPr>
            <a:r>
              <a:rPr lang="en-US" sz="2400" dirty="0">
                <a:solidFill>
                  <a:srgbClr val="262626"/>
                </a:solidFill>
                <a:latin typeface="Jost" pitchFamily="2" charset="77"/>
                <a:ea typeface="Jost" pitchFamily="2" charset="77"/>
                <a:sym typeface="Arial"/>
              </a:rPr>
              <a:t>¿Un modelo simple de regresión lineal es peor que un modelo complejo formado por muchas capas neuronales?</a:t>
            </a:r>
            <a:endParaRPr sz="2400" dirty="0">
              <a:solidFill>
                <a:srgbClr val="262626"/>
              </a:solidFill>
              <a:latin typeface="Jost" pitchFamily="2" charset="77"/>
              <a:ea typeface="Jost" pitchFamily="2" charset="77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Char char="•"/>
            </a:pPr>
            <a:r>
              <a:rPr lang="en-US" sz="2400" dirty="0">
                <a:solidFill>
                  <a:srgbClr val="262626"/>
                </a:solidFill>
                <a:latin typeface="Jost" pitchFamily="2" charset="77"/>
                <a:ea typeface="Jost" pitchFamily="2" charset="77"/>
              </a:rPr>
              <a:t>¿ Alguno de nuestros modelos tiene un mejor resultado que el modelo que se utilizó en el paper (Random Forest) ?</a:t>
            </a:r>
            <a:endParaRPr sz="2400" dirty="0">
              <a:solidFill>
                <a:srgbClr val="262626"/>
              </a:solidFill>
              <a:latin typeface="Jost" pitchFamily="2" charset="77"/>
              <a:ea typeface="Jost" pitchFamily="2" charset="77"/>
            </a:endParaRPr>
          </a:p>
          <a:p>
            <a:pPr marL="342900" marR="0" lvl="0" indent="-190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dirty="0">
              <a:solidFill>
                <a:srgbClr val="262626"/>
              </a:solidFill>
              <a:latin typeface="Jost" pitchFamily="2" charset="77"/>
              <a:ea typeface="Jost" pitchFamily="2" charset="77"/>
              <a:sym typeface="Arial"/>
            </a:endParaRPr>
          </a:p>
        </p:txBody>
      </p:sp>
      <p:sp>
        <p:nvSpPr>
          <p:cNvPr id="20" name="Google Shape;101;p3">
            <a:extLst>
              <a:ext uri="{FF2B5EF4-FFF2-40B4-BE49-F238E27FC236}">
                <a16:creationId xmlns:a16="http://schemas.microsoft.com/office/drawing/2014/main" id="{2A2AD7E0-5484-B94C-8C6B-4FAA95496388}"/>
              </a:ext>
            </a:extLst>
          </p:cNvPr>
          <p:cNvSpPr txBox="1"/>
          <p:nvPr/>
        </p:nvSpPr>
        <p:spPr>
          <a:xfrm>
            <a:off x="650433" y="1372540"/>
            <a:ext cx="9849852" cy="6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rgbClr val="262626"/>
                </a:solidFill>
                <a:latin typeface="Jost" pitchFamily="2" charset="77"/>
                <a:ea typeface="Jost" pitchFamily="2" charset="77"/>
                <a:sym typeface="Arial"/>
              </a:rPr>
              <a:t>Hipótesis</a:t>
            </a:r>
            <a:endParaRPr sz="1800" dirty="0">
              <a:solidFill>
                <a:schemeClr val="dk1"/>
              </a:solidFill>
              <a:latin typeface="Jost" pitchFamily="2" charset="77"/>
              <a:ea typeface="Jost" pitchFamily="2" charset="77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442708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98821" y="165432"/>
            <a:ext cx="1760000" cy="6760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2927" y="243537"/>
            <a:ext cx="2304000" cy="608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5" name="Google Shape;115;p4"/>
          <p:cNvCxnSpPr/>
          <p:nvPr/>
        </p:nvCxnSpPr>
        <p:spPr>
          <a:xfrm>
            <a:off x="0" y="969832"/>
            <a:ext cx="12192000" cy="0"/>
          </a:xfrm>
          <a:prstGeom prst="straightConnector1">
            <a:avLst/>
          </a:prstGeom>
          <a:noFill/>
          <a:ln w="12700" cap="flat" cmpd="sng">
            <a:solidFill>
              <a:srgbClr val="D0CECE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0" name="Google Shape;101;p3">
            <a:extLst>
              <a:ext uri="{FF2B5EF4-FFF2-40B4-BE49-F238E27FC236}">
                <a16:creationId xmlns:a16="http://schemas.microsoft.com/office/drawing/2014/main" id="{2A2AD7E0-5484-B94C-8C6B-4FAA95496388}"/>
              </a:ext>
            </a:extLst>
          </p:cNvPr>
          <p:cNvSpPr txBox="1"/>
          <p:nvPr/>
        </p:nvSpPr>
        <p:spPr>
          <a:xfrm>
            <a:off x="650433" y="1372540"/>
            <a:ext cx="9849852" cy="6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rgbClr val="262626"/>
                </a:solidFill>
                <a:latin typeface="Jost" pitchFamily="2" charset="77"/>
                <a:ea typeface="Jost" pitchFamily="2" charset="77"/>
                <a:sym typeface="Arial"/>
              </a:rPr>
              <a:t>Arquitecturas</a:t>
            </a:r>
            <a:endParaRPr sz="1800" dirty="0">
              <a:solidFill>
                <a:schemeClr val="dk1"/>
              </a:solidFill>
              <a:latin typeface="Jost" pitchFamily="2" charset="77"/>
              <a:ea typeface="Jost" pitchFamily="2" charset="77"/>
              <a:cs typeface="Calibri"/>
              <a:sym typeface="Calibri"/>
            </a:endParaRPr>
          </a:p>
        </p:txBody>
      </p:sp>
      <p:sp>
        <p:nvSpPr>
          <p:cNvPr id="24" name="Google Shape;136;p5">
            <a:extLst>
              <a:ext uri="{FF2B5EF4-FFF2-40B4-BE49-F238E27FC236}">
                <a16:creationId xmlns:a16="http://schemas.microsoft.com/office/drawing/2014/main" id="{4F223309-CDB4-0544-90A3-BB6696B94C7C}"/>
              </a:ext>
            </a:extLst>
          </p:cNvPr>
          <p:cNvSpPr txBox="1"/>
          <p:nvPr/>
        </p:nvSpPr>
        <p:spPr>
          <a:xfrm>
            <a:off x="650433" y="2536518"/>
            <a:ext cx="3548413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rgbClr val="0070C0"/>
                </a:solidFill>
                <a:latin typeface="Jost" pitchFamily="2" charset="77"/>
                <a:ea typeface="Jost" pitchFamily="2" charset="77"/>
              </a:rPr>
              <a:t>Regresión Lineal</a:t>
            </a:r>
            <a:endParaRPr dirty="0">
              <a:latin typeface="Jost" pitchFamily="2" charset="77"/>
              <a:ea typeface="Jost" pitchFamily="2" charset="77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610D46BB-E923-8943-B235-A3AB728280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2927" y="3436009"/>
            <a:ext cx="3514708" cy="2325565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D5D724C7-1E59-BB47-A608-2B52B3CE51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09795" y="3547924"/>
            <a:ext cx="4482206" cy="2325579"/>
          </a:xfrm>
          <a:prstGeom prst="rect">
            <a:avLst/>
          </a:prstGeom>
        </p:spPr>
      </p:pic>
      <p:sp>
        <p:nvSpPr>
          <p:cNvPr id="27" name="Google Shape;136;p5">
            <a:extLst>
              <a:ext uri="{FF2B5EF4-FFF2-40B4-BE49-F238E27FC236}">
                <a16:creationId xmlns:a16="http://schemas.microsoft.com/office/drawing/2014/main" id="{0F607708-5285-DF49-AD25-405D7A3F8B59}"/>
              </a:ext>
            </a:extLst>
          </p:cNvPr>
          <p:cNvSpPr txBox="1"/>
          <p:nvPr/>
        </p:nvSpPr>
        <p:spPr>
          <a:xfrm>
            <a:off x="8395401" y="2502642"/>
            <a:ext cx="3206839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rgbClr val="0070C0"/>
                </a:solidFill>
                <a:latin typeface="Jost" pitchFamily="2" charset="77"/>
                <a:ea typeface="Jost" pitchFamily="2" charset="77"/>
              </a:rPr>
              <a:t>Redes Neuronales</a:t>
            </a:r>
            <a:endParaRPr lang="en-US" dirty="0">
              <a:latin typeface="Jost" pitchFamily="2" charset="77"/>
              <a:ea typeface="Jost" pitchFamily="2" charset="77"/>
            </a:endParaRPr>
          </a:p>
        </p:txBody>
      </p:sp>
      <p:sp>
        <p:nvSpPr>
          <p:cNvPr id="28" name="Google Shape;136;p5">
            <a:extLst>
              <a:ext uri="{FF2B5EF4-FFF2-40B4-BE49-F238E27FC236}">
                <a16:creationId xmlns:a16="http://schemas.microsoft.com/office/drawing/2014/main" id="{E3A6F460-F869-EB4B-A9B8-CA2F127A7CF8}"/>
              </a:ext>
            </a:extLst>
          </p:cNvPr>
          <p:cNvSpPr txBox="1"/>
          <p:nvPr/>
        </p:nvSpPr>
        <p:spPr>
          <a:xfrm>
            <a:off x="4321793" y="2466859"/>
            <a:ext cx="3548413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rgbClr val="0070C0"/>
                </a:solidFill>
                <a:latin typeface="Jost" pitchFamily="2" charset="77"/>
                <a:ea typeface="Jost" pitchFamily="2" charset="77"/>
              </a:rPr>
              <a:t>Árboles de decisión</a:t>
            </a:r>
            <a:endParaRPr dirty="0">
              <a:latin typeface="Jost" pitchFamily="2" charset="77"/>
              <a:ea typeface="Jost" pitchFamily="2" charset="77"/>
            </a:endParaRPr>
          </a:p>
        </p:txBody>
      </p:sp>
      <p:pic>
        <p:nvPicPr>
          <p:cNvPr id="29" name="Imagen 28">
            <a:extLst>
              <a:ext uri="{FF2B5EF4-FFF2-40B4-BE49-F238E27FC236}">
                <a16:creationId xmlns:a16="http://schemas.microsoft.com/office/drawing/2014/main" id="{3983E316-D35C-7E46-B58C-3C357057AB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98846" y="3068945"/>
            <a:ext cx="3383935" cy="2707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0297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98821" y="165432"/>
            <a:ext cx="1760000" cy="6760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2927" y="243537"/>
            <a:ext cx="2304000" cy="608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5" name="Google Shape;115;p4"/>
          <p:cNvCxnSpPr/>
          <p:nvPr/>
        </p:nvCxnSpPr>
        <p:spPr>
          <a:xfrm>
            <a:off x="0" y="969832"/>
            <a:ext cx="12192000" cy="0"/>
          </a:xfrm>
          <a:prstGeom prst="straightConnector1">
            <a:avLst/>
          </a:prstGeom>
          <a:noFill/>
          <a:ln w="12700" cap="flat" cmpd="sng">
            <a:solidFill>
              <a:srgbClr val="D0CECE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0" name="Google Shape;101;p3">
            <a:extLst>
              <a:ext uri="{FF2B5EF4-FFF2-40B4-BE49-F238E27FC236}">
                <a16:creationId xmlns:a16="http://schemas.microsoft.com/office/drawing/2014/main" id="{2A2AD7E0-5484-B94C-8C6B-4FAA95496388}"/>
              </a:ext>
            </a:extLst>
          </p:cNvPr>
          <p:cNvSpPr txBox="1"/>
          <p:nvPr/>
        </p:nvSpPr>
        <p:spPr>
          <a:xfrm>
            <a:off x="650433" y="1372540"/>
            <a:ext cx="9849852" cy="6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rgbClr val="262626"/>
                </a:solidFill>
                <a:latin typeface="Jost" pitchFamily="2" charset="77"/>
                <a:ea typeface="Jost" pitchFamily="2" charset="77"/>
                <a:sym typeface="Arial"/>
              </a:rPr>
              <a:t>Arquitectura</a:t>
            </a:r>
            <a:endParaRPr sz="1800" dirty="0">
              <a:solidFill>
                <a:schemeClr val="dk1"/>
              </a:solidFill>
              <a:latin typeface="Jost" pitchFamily="2" charset="77"/>
              <a:ea typeface="Jost" pitchFamily="2" charset="77"/>
              <a:cs typeface="Calibri"/>
              <a:sym typeface="Calibri"/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A7E97DAC-D78B-A94F-82C8-B071634441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3179" y="2296950"/>
            <a:ext cx="6164635" cy="3467607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2724C30B-230E-094C-BC70-5D66E3748B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87829" y="2374497"/>
            <a:ext cx="5361012" cy="4020759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E6A75E7D-040B-D742-82F1-37F85483F2B5}"/>
              </a:ext>
            </a:extLst>
          </p:cNvPr>
          <p:cNvSpPr/>
          <p:nvPr/>
        </p:nvSpPr>
        <p:spPr>
          <a:xfrm>
            <a:off x="433179" y="2265065"/>
            <a:ext cx="3829728" cy="709955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3204AAEC-2E57-604B-99EA-040641D297F3}"/>
              </a:ext>
            </a:extLst>
          </p:cNvPr>
          <p:cNvSpPr/>
          <p:nvPr/>
        </p:nvSpPr>
        <p:spPr>
          <a:xfrm>
            <a:off x="2266272" y="4400812"/>
            <a:ext cx="4331542" cy="1441265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GT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A092EA6-6044-5E4A-9FF1-0AF9BACD9F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6656" y="4273798"/>
            <a:ext cx="1994871" cy="1039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018B7C2-9936-AE46-A56A-44EA0E364A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2043" y="5559001"/>
            <a:ext cx="1994871" cy="1039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E68F309E-08DE-A748-9AD9-86F368977091}"/>
              </a:ext>
            </a:extLst>
          </p:cNvPr>
          <p:cNvSpPr txBox="1"/>
          <p:nvPr/>
        </p:nvSpPr>
        <p:spPr>
          <a:xfrm>
            <a:off x="3825837" y="2975020"/>
            <a:ext cx="5533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GT" dirty="0"/>
              <a:t>0.1 *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61BEA75D-6C54-ED4F-944D-A52FCC6730D1}"/>
              </a:ext>
            </a:extLst>
          </p:cNvPr>
          <p:cNvSpPr txBox="1"/>
          <p:nvPr/>
        </p:nvSpPr>
        <p:spPr>
          <a:xfrm>
            <a:off x="3825836" y="4485838"/>
            <a:ext cx="7072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GT" dirty="0"/>
              <a:t>+ 0.1 *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0AC9FFF6-20EB-8245-A439-0B106BF3E7BA}"/>
              </a:ext>
            </a:extLst>
          </p:cNvPr>
          <p:cNvSpPr txBox="1"/>
          <p:nvPr/>
        </p:nvSpPr>
        <p:spPr>
          <a:xfrm>
            <a:off x="3878686" y="5610668"/>
            <a:ext cx="7072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GT" dirty="0"/>
              <a:t>+ 0.1 *</a:t>
            </a:r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BA1E372E-BDE1-6043-8873-BA1E016734EB}"/>
              </a:ext>
            </a:extLst>
          </p:cNvPr>
          <p:cNvSpPr/>
          <p:nvPr/>
        </p:nvSpPr>
        <p:spPr>
          <a:xfrm>
            <a:off x="7771852" y="2452421"/>
            <a:ext cx="3896269" cy="362518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23" name="Google Shape;136;p5">
            <a:extLst>
              <a:ext uri="{FF2B5EF4-FFF2-40B4-BE49-F238E27FC236}">
                <a16:creationId xmlns:a16="http://schemas.microsoft.com/office/drawing/2014/main" id="{5AE68C31-10D0-B044-8B46-1AE6581F7C1A}"/>
              </a:ext>
            </a:extLst>
          </p:cNvPr>
          <p:cNvSpPr txBox="1"/>
          <p:nvPr/>
        </p:nvSpPr>
        <p:spPr>
          <a:xfrm>
            <a:off x="8071142" y="2058464"/>
            <a:ext cx="2602166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rgbClr val="0070C0"/>
                </a:solidFill>
                <a:latin typeface="Jost" pitchFamily="2" charset="77"/>
                <a:ea typeface="Jost" pitchFamily="2" charset="77"/>
              </a:rPr>
              <a:t>Random Forest</a:t>
            </a:r>
            <a:endParaRPr dirty="0">
              <a:latin typeface="Jost" pitchFamily="2" charset="77"/>
              <a:ea typeface="Jost" pitchFamily="2" charset="77"/>
            </a:endParaRPr>
          </a:p>
        </p:txBody>
      </p:sp>
      <p:sp>
        <p:nvSpPr>
          <p:cNvPr id="24" name="Google Shape;136;p5">
            <a:extLst>
              <a:ext uri="{FF2B5EF4-FFF2-40B4-BE49-F238E27FC236}">
                <a16:creationId xmlns:a16="http://schemas.microsoft.com/office/drawing/2014/main" id="{4F223309-CDB4-0544-90A3-BB6696B94C7C}"/>
              </a:ext>
            </a:extLst>
          </p:cNvPr>
          <p:cNvSpPr txBox="1"/>
          <p:nvPr/>
        </p:nvSpPr>
        <p:spPr>
          <a:xfrm>
            <a:off x="2144604" y="2134035"/>
            <a:ext cx="1639784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rgbClr val="0070C0"/>
                </a:solidFill>
                <a:latin typeface="Jost" pitchFamily="2" charset="77"/>
                <a:ea typeface="Jost" pitchFamily="2" charset="77"/>
              </a:rPr>
              <a:t>XGBoost</a:t>
            </a:r>
            <a:endParaRPr dirty="0">
              <a:latin typeface="Jost" pitchFamily="2" charset="77"/>
              <a:ea typeface="Jos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1452846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5"/>
          <p:cNvSpPr txBox="1"/>
          <p:nvPr/>
        </p:nvSpPr>
        <p:spPr>
          <a:xfrm>
            <a:off x="705852" y="1362420"/>
            <a:ext cx="9849852" cy="6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rgbClr val="262626"/>
                </a:solidFill>
                <a:latin typeface="Jost" pitchFamily="2" charset="77"/>
                <a:ea typeface="Jost" pitchFamily="2" charset="77"/>
                <a:sym typeface="Arial"/>
              </a:rPr>
              <a:t>Metodología</a:t>
            </a:r>
            <a:endParaRPr dirty="0">
              <a:latin typeface="Jost" pitchFamily="2" charset="77"/>
              <a:ea typeface="Jost" pitchFamily="2" charset="77"/>
            </a:endParaRPr>
          </a:p>
        </p:txBody>
      </p:sp>
      <p:pic>
        <p:nvPicPr>
          <p:cNvPr id="133" name="Google Shape;133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98821" y="165432"/>
            <a:ext cx="1760000" cy="6760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2927" y="243537"/>
            <a:ext cx="2304000" cy="608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5" name="Google Shape;135;p5"/>
          <p:cNvCxnSpPr/>
          <p:nvPr/>
        </p:nvCxnSpPr>
        <p:spPr>
          <a:xfrm>
            <a:off x="0" y="969832"/>
            <a:ext cx="12192000" cy="0"/>
          </a:xfrm>
          <a:prstGeom prst="straightConnector1">
            <a:avLst/>
          </a:prstGeom>
          <a:noFill/>
          <a:ln w="12700" cap="flat" cmpd="sng">
            <a:solidFill>
              <a:srgbClr val="D0CECE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36" name="Google Shape;136;p5"/>
          <p:cNvSpPr txBox="1"/>
          <p:nvPr/>
        </p:nvSpPr>
        <p:spPr>
          <a:xfrm>
            <a:off x="705851" y="2053890"/>
            <a:ext cx="9849852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0070C0"/>
                </a:solidFill>
                <a:latin typeface="Jost" pitchFamily="2" charset="77"/>
                <a:ea typeface="Jost" pitchFamily="2" charset="77"/>
              </a:rPr>
              <a:t>Análisis </a:t>
            </a:r>
            <a:endParaRPr sz="1200" dirty="0">
              <a:latin typeface="Jost" pitchFamily="2" charset="77"/>
              <a:ea typeface="Jost" pitchFamily="2" charset="77"/>
            </a:endParaRPr>
          </a:p>
        </p:txBody>
      </p:sp>
      <p:sp>
        <p:nvSpPr>
          <p:cNvPr id="138" name="Google Shape;138;p5"/>
          <p:cNvSpPr txBox="1"/>
          <p:nvPr/>
        </p:nvSpPr>
        <p:spPr>
          <a:xfrm>
            <a:off x="886157" y="2689732"/>
            <a:ext cx="9849852" cy="1477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262626"/>
                </a:solidFill>
                <a:latin typeface="Jost" pitchFamily="2" charset="77"/>
                <a:ea typeface="Jost" pitchFamily="2" charset="77"/>
                <a:cs typeface="Calibri"/>
                <a:sym typeface="Calibri"/>
              </a:rPr>
              <a:t>Análisis exploratorio de datos 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262626"/>
                </a:solidFill>
                <a:latin typeface="Jost" pitchFamily="2" charset="77"/>
                <a:ea typeface="Jost" pitchFamily="2" charset="77"/>
                <a:cs typeface="Calibri"/>
                <a:sym typeface="Calibri"/>
              </a:rPr>
              <a:t>Análisis de datos nulos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262626"/>
                </a:solidFill>
                <a:latin typeface="Jost" pitchFamily="2" charset="77"/>
                <a:ea typeface="Jost" pitchFamily="2" charset="77"/>
                <a:cs typeface="Calibri"/>
                <a:sym typeface="Calibri"/>
              </a:rPr>
              <a:t>Análisis de outliers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262626"/>
                </a:solidFill>
                <a:latin typeface="Jost" pitchFamily="2" charset="77"/>
                <a:ea typeface="Jost" pitchFamily="2" charset="77"/>
                <a:cs typeface="Calibri"/>
                <a:sym typeface="Calibri"/>
              </a:rPr>
              <a:t>Análisis de correlación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262626"/>
                </a:solidFill>
                <a:latin typeface="Jost" pitchFamily="2" charset="77"/>
                <a:ea typeface="Jost" pitchFamily="2" charset="77"/>
                <a:cs typeface="Calibri"/>
                <a:sym typeface="Calibri"/>
              </a:rPr>
              <a:t>Gráfica de disperción de variables</a:t>
            </a:r>
          </a:p>
        </p:txBody>
      </p:sp>
      <p:sp>
        <p:nvSpPr>
          <p:cNvPr id="12" name="Google Shape;137;p5">
            <a:extLst>
              <a:ext uri="{FF2B5EF4-FFF2-40B4-BE49-F238E27FC236}">
                <a16:creationId xmlns:a16="http://schemas.microsoft.com/office/drawing/2014/main" id="{EF19AD07-354D-6E4E-945C-EC6E0B107B31}"/>
              </a:ext>
            </a:extLst>
          </p:cNvPr>
          <p:cNvSpPr txBox="1"/>
          <p:nvPr/>
        </p:nvSpPr>
        <p:spPr>
          <a:xfrm>
            <a:off x="705851" y="4277688"/>
            <a:ext cx="9849852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0070C0"/>
                </a:solidFill>
                <a:latin typeface="Jost" pitchFamily="2" charset="77"/>
                <a:ea typeface="Jost" pitchFamily="2" charset="77"/>
              </a:rPr>
              <a:t>Creación</a:t>
            </a:r>
            <a:endParaRPr sz="1200" dirty="0">
              <a:latin typeface="Jost" pitchFamily="2" charset="77"/>
              <a:ea typeface="Jost" pitchFamily="2" charset="77"/>
            </a:endParaRPr>
          </a:p>
        </p:txBody>
      </p:sp>
      <p:sp>
        <p:nvSpPr>
          <p:cNvPr id="13" name="Google Shape;138;p5">
            <a:extLst>
              <a:ext uri="{FF2B5EF4-FFF2-40B4-BE49-F238E27FC236}">
                <a16:creationId xmlns:a16="http://schemas.microsoft.com/office/drawing/2014/main" id="{2C9E7C1B-EB9A-5D43-9868-4296571B2109}"/>
              </a:ext>
            </a:extLst>
          </p:cNvPr>
          <p:cNvSpPr txBox="1"/>
          <p:nvPr/>
        </p:nvSpPr>
        <p:spPr>
          <a:xfrm>
            <a:off x="886157" y="4830212"/>
            <a:ext cx="9849852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l" rtl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262626"/>
                </a:solidFill>
                <a:latin typeface="Jost" pitchFamily="2" charset="77"/>
                <a:ea typeface="Jost" pitchFamily="2" charset="77"/>
                <a:cs typeface="Calibri"/>
                <a:sym typeface="Calibri"/>
              </a:rPr>
              <a:t>Creamos un modelo para heating y cooling con cada una de las arquitecturas anteriores y luego las comparamos para poder determinar cual es la mejor.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5"/>
          <p:cNvSpPr txBox="1"/>
          <p:nvPr/>
        </p:nvSpPr>
        <p:spPr>
          <a:xfrm>
            <a:off x="705852" y="1362420"/>
            <a:ext cx="9849852" cy="6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rgbClr val="262626"/>
                </a:solidFill>
                <a:latin typeface="Jost" pitchFamily="2" charset="77"/>
                <a:ea typeface="Jost" pitchFamily="2" charset="77"/>
                <a:sym typeface="Arial"/>
              </a:rPr>
              <a:t>Metodología</a:t>
            </a:r>
            <a:endParaRPr dirty="0">
              <a:latin typeface="Jost" pitchFamily="2" charset="77"/>
              <a:ea typeface="Jost" pitchFamily="2" charset="77"/>
            </a:endParaRPr>
          </a:p>
        </p:txBody>
      </p:sp>
      <p:pic>
        <p:nvPicPr>
          <p:cNvPr id="133" name="Google Shape;133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98821" y="165432"/>
            <a:ext cx="1760000" cy="6760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2927" y="243537"/>
            <a:ext cx="2304000" cy="608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5" name="Google Shape;135;p5"/>
          <p:cNvCxnSpPr/>
          <p:nvPr/>
        </p:nvCxnSpPr>
        <p:spPr>
          <a:xfrm>
            <a:off x="0" y="969832"/>
            <a:ext cx="12192000" cy="0"/>
          </a:xfrm>
          <a:prstGeom prst="straightConnector1">
            <a:avLst/>
          </a:prstGeom>
          <a:noFill/>
          <a:ln w="12700" cap="flat" cmpd="sng">
            <a:solidFill>
              <a:srgbClr val="D0CECE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0" name="Google Shape;138;p5">
            <a:extLst>
              <a:ext uri="{FF2B5EF4-FFF2-40B4-BE49-F238E27FC236}">
                <a16:creationId xmlns:a16="http://schemas.microsoft.com/office/drawing/2014/main" id="{0269348F-1BE7-FB48-A43C-A628B0C7784A}"/>
              </a:ext>
            </a:extLst>
          </p:cNvPr>
          <p:cNvSpPr txBox="1"/>
          <p:nvPr/>
        </p:nvSpPr>
        <p:spPr>
          <a:xfrm>
            <a:off x="705852" y="2604854"/>
            <a:ext cx="9849852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262626"/>
                </a:solidFill>
                <a:latin typeface="Jost" pitchFamily="2" charset="77"/>
                <a:ea typeface="Jost" pitchFamily="2" charset="77"/>
                <a:cs typeface="Calibri"/>
                <a:sym typeface="Calibri"/>
              </a:rPr>
              <a:t>MSE</a:t>
            </a: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262626"/>
                </a:solidFill>
                <a:latin typeface="Jost" pitchFamily="2" charset="77"/>
                <a:ea typeface="Jost" pitchFamily="2" charset="77"/>
                <a:cs typeface="Calibri"/>
                <a:sym typeface="Calibri"/>
              </a:rPr>
              <a:t>MAE</a:t>
            </a: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262626"/>
                </a:solidFill>
                <a:latin typeface="Jost" pitchFamily="2" charset="77"/>
                <a:ea typeface="Jost" pitchFamily="2" charset="77"/>
                <a:cs typeface="Calibri"/>
                <a:sym typeface="Calibri"/>
              </a:rPr>
              <a:t>RMSE</a:t>
            </a: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262626"/>
                </a:solidFill>
                <a:latin typeface="Jost" pitchFamily="2" charset="77"/>
                <a:ea typeface="Jost" pitchFamily="2" charset="77"/>
                <a:cs typeface="Calibri"/>
                <a:sym typeface="Calibri"/>
              </a:rPr>
              <a:t>Gráficas de comparación entre valor predicho vs el real</a:t>
            </a:r>
          </a:p>
        </p:txBody>
      </p:sp>
      <p:sp>
        <p:nvSpPr>
          <p:cNvPr id="11" name="Google Shape;137;p5">
            <a:extLst>
              <a:ext uri="{FF2B5EF4-FFF2-40B4-BE49-F238E27FC236}">
                <a16:creationId xmlns:a16="http://schemas.microsoft.com/office/drawing/2014/main" id="{49814AB6-5BC4-3342-AE00-78126BAB6282}"/>
              </a:ext>
            </a:extLst>
          </p:cNvPr>
          <p:cNvSpPr txBox="1"/>
          <p:nvPr/>
        </p:nvSpPr>
        <p:spPr>
          <a:xfrm>
            <a:off x="705852" y="1997873"/>
            <a:ext cx="9849852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0070C0"/>
                </a:solidFill>
                <a:latin typeface="Jost" pitchFamily="2" charset="77"/>
                <a:ea typeface="Jost" pitchFamily="2" charset="77"/>
              </a:rPr>
              <a:t>Evaluación</a:t>
            </a:r>
            <a:endParaRPr sz="1200" dirty="0">
              <a:latin typeface="Jost" pitchFamily="2" charset="77"/>
              <a:ea typeface="Jost" pitchFamily="2" charset="77"/>
            </a:endParaRP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ECD0F563-F5F6-E647-AC08-09334CF17E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2373" y="3968611"/>
            <a:ext cx="3552512" cy="2645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8C8349F1-501F-C541-B8FC-BB189FB8EC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83766" y="3888903"/>
            <a:ext cx="4225861" cy="2778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0075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1044</TotalTime>
  <Words>367</Words>
  <Application>Microsoft Macintosh PowerPoint</Application>
  <PresentationFormat>Panorámica</PresentationFormat>
  <Paragraphs>111</Paragraphs>
  <Slides>15</Slides>
  <Notes>15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15</vt:i4>
      </vt:variant>
    </vt:vector>
  </HeadingPairs>
  <TitlesOfParts>
    <vt:vector size="19" baseType="lpstr">
      <vt:lpstr>Jost</vt:lpstr>
      <vt:lpstr>Calibri</vt:lpstr>
      <vt:lpstr>Arial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Victor Peñaloza</dc:creator>
  <cp:lastModifiedBy>Miguel Angel Porras Melgar</cp:lastModifiedBy>
  <cp:revision>27</cp:revision>
  <dcterms:created xsi:type="dcterms:W3CDTF">2020-05-02T01:19:46Z</dcterms:created>
  <dcterms:modified xsi:type="dcterms:W3CDTF">2020-05-07T17:39:24Z</dcterms:modified>
</cp:coreProperties>
</file>